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sldIdLst>
    <p:sldId id="256" r:id="rId2"/>
    <p:sldId id="257" r:id="rId3"/>
    <p:sldId id="258" r:id="rId4"/>
    <p:sldId id="419" r:id="rId5"/>
    <p:sldId id="459" r:id="rId6"/>
    <p:sldId id="458" r:id="rId7"/>
    <p:sldId id="421" r:id="rId8"/>
    <p:sldId id="422" r:id="rId9"/>
    <p:sldId id="423" r:id="rId10"/>
    <p:sldId id="424" r:id="rId11"/>
    <p:sldId id="425" r:id="rId12"/>
    <p:sldId id="426" r:id="rId13"/>
    <p:sldId id="427" r:id="rId14"/>
    <p:sldId id="428" r:id="rId15"/>
    <p:sldId id="429" r:id="rId16"/>
    <p:sldId id="430" r:id="rId17"/>
    <p:sldId id="431" r:id="rId18"/>
    <p:sldId id="432" r:id="rId19"/>
    <p:sldId id="433" r:id="rId20"/>
    <p:sldId id="434" r:id="rId21"/>
    <p:sldId id="435" r:id="rId22"/>
    <p:sldId id="436" r:id="rId23"/>
    <p:sldId id="437" r:id="rId24"/>
    <p:sldId id="438" r:id="rId25"/>
    <p:sldId id="439" r:id="rId26"/>
    <p:sldId id="440" r:id="rId27"/>
    <p:sldId id="441" r:id="rId28"/>
    <p:sldId id="442" r:id="rId29"/>
    <p:sldId id="443" r:id="rId30"/>
    <p:sldId id="444" r:id="rId31"/>
    <p:sldId id="445" r:id="rId32"/>
    <p:sldId id="446" r:id="rId33"/>
    <p:sldId id="447" r:id="rId34"/>
    <p:sldId id="448" r:id="rId35"/>
    <p:sldId id="449" r:id="rId36"/>
    <p:sldId id="450" r:id="rId37"/>
    <p:sldId id="451" r:id="rId38"/>
    <p:sldId id="452" r:id="rId39"/>
    <p:sldId id="453" r:id="rId40"/>
    <p:sldId id="454" r:id="rId41"/>
    <p:sldId id="455" r:id="rId42"/>
    <p:sldId id="456" r:id="rId43"/>
    <p:sldId id="457" r:id="rId44"/>
    <p:sldId id="376" r:id="rId45"/>
    <p:sldId id="377" r:id="rId46"/>
    <p:sldId id="378" r:id="rId47"/>
    <p:sldId id="379" r:id="rId48"/>
    <p:sldId id="380" r:id="rId49"/>
    <p:sldId id="381" r:id="rId50"/>
    <p:sldId id="382" r:id="rId51"/>
    <p:sldId id="383" r:id="rId52"/>
    <p:sldId id="384" r:id="rId53"/>
    <p:sldId id="385" r:id="rId54"/>
    <p:sldId id="386" r:id="rId55"/>
    <p:sldId id="387" r:id="rId56"/>
    <p:sldId id="388" r:id="rId57"/>
    <p:sldId id="389" r:id="rId58"/>
    <p:sldId id="390" r:id="rId59"/>
    <p:sldId id="391" r:id="rId60"/>
    <p:sldId id="392" r:id="rId61"/>
    <p:sldId id="393" r:id="rId62"/>
    <p:sldId id="394" r:id="rId63"/>
    <p:sldId id="395" r:id="rId64"/>
    <p:sldId id="396" r:id="rId65"/>
    <p:sldId id="397" r:id="rId66"/>
    <p:sldId id="398" r:id="rId67"/>
    <p:sldId id="399" r:id="rId68"/>
    <p:sldId id="400" r:id="rId69"/>
    <p:sldId id="401" r:id="rId70"/>
    <p:sldId id="402" r:id="rId71"/>
    <p:sldId id="403" r:id="rId72"/>
    <p:sldId id="404" r:id="rId73"/>
    <p:sldId id="405" r:id="rId74"/>
    <p:sldId id="406" r:id="rId75"/>
    <p:sldId id="407" r:id="rId76"/>
    <p:sldId id="408" r:id="rId77"/>
    <p:sldId id="409" r:id="rId78"/>
    <p:sldId id="410" r:id="rId79"/>
    <p:sldId id="411" r:id="rId80"/>
    <p:sldId id="412" r:id="rId81"/>
    <p:sldId id="413" r:id="rId82"/>
    <p:sldId id="414" r:id="rId83"/>
    <p:sldId id="415" r:id="rId84"/>
    <p:sldId id="416" r:id="rId85"/>
    <p:sldId id="417" r:id="rId86"/>
    <p:sldId id="418" r:id="rId87"/>
    <p:sldId id="259" r:id="rId88"/>
    <p:sldId id="260" r:id="rId89"/>
    <p:sldId id="261" r:id="rId90"/>
    <p:sldId id="420" r:id="rId91"/>
    <p:sldId id="262" r:id="rId92"/>
    <p:sldId id="263" r:id="rId93"/>
    <p:sldId id="264" r:id="rId94"/>
    <p:sldId id="265" r:id="rId95"/>
    <p:sldId id="266" r:id="rId96"/>
    <p:sldId id="267" r:id="rId97"/>
    <p:sldId id="268" r:id="rId98"/>
    <p:sldId id="269" r:id="rId99"/>
    <p:sldId id="270" r:id="rId100"/>
    <p:sldId id="271" r:id="rId101"/>
    <p:sldId id="272" r:id="rId102"/>
    <p:sldId id="273" r:id="rId103"/>
    <p:sldId id="274" r:id="rId104"/>
    <p:sldId id="275" r:id="rId105"/>
    <p:sldId id="276" r:id="rId106"/>
    <p:sldId id="277" r:id="rId107"/>
    <p:sldId id="278" r:id="rId108"/>
    <p:sldId id="279" r:id="rId109"/>
    <p:sldId id="280" r:id="rId110"/>
    <p:sldId id="281" r:id="rId111"/>
    <p:sldId id="282" r:id="rId112"/>
    <p:sldId id="283" r:id="rId113"/>
    <p:sldId id="284" r:id="rId114"/>
    <p:sldId id="375" r:id="rId1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02"/>
    <p:restoredTop sz="79133"/>
  </p:normalViewPr>
  <p:slideViewPr>
    <p:cSldViewPr snapToGrid="0" snapToObjects="1">
      <p:cViewPr>
        <p:scale>
          <a:sx n="60" d="100"/>
          <a:sy n="60" d="100"/>
        </p:scale>
        <p:origin x="664"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notesMaster" Target="notesMasters/notesMaster1.xml"/><Relationship Id="rId117" Type="http://schemas.openxmlformats.org/officeDocument/2006/relationships/presProps" Target="presProps.xml"/><Relationship Id="rId118" Type="http://schemas.openxmlformats.org/officeDocument/2006/relationships/viewProps" Target="viewProps.xml"/><Relationship Id="rId119" Type="http://schemas.openxmlformats.org/officeDocument/2006/relationships/theme" Target="theme/theme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3" name="Shape 43"/>
          <p:cNvSpPr>
            <a:spLocks noGrp="1" noRot="1" noChangeAspect="1"/>
          </p:cNvSpPr>
          <p:nvPr>
            <p:ph type="sldImg"/>
          </p:nvPr>
        </p:nvSpPr>
        <p:spPr>
          <a:xfrm>
            <a:off x="1143000" y="685800"/>
            <a:ext cx="4572000" cy="3429000"/>
          </a:xfrm>
          <a:prstGeom prst="rect">
            <a:avLst/>
          </a:prstGeom>
        </p:spPr>
        <p:txBody>
          <a:bodyPr/>
          <a:lstStyle/>
          <a:p>
            <a:endParaRPr/>
          </a:p>
        </p:txBody>
      </p:sp>
      <p:sp>
        <p:nvSpPr>
          <p:cNvPr id="44" name="Shape 4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58700673"/>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Shape 545"/>
          <p:cNvSpPr>
            <a:spLocks noGrp="1" noRot="1" noChangeAspect="1"/>
          </p:cNvSpPr>
          <p:nvPr>
            <p:ph type="sldImg"/>
          </p:nvPr>
        </p:nvSpPr>
        <p:spPr>
          <a:xfrm>
            <a:off x="381000" y="685800"/>
            <a:ext cx="6096000" cy="3429000"/>
          </a:xfrm>
          <a:prstGeom prst="rect">
            <a:avLst/>
          </a:prstGeom>
        </p:spPr>
        <p:txBody>
          <a:bodyPr/>
          <a:lstStyle/>
          <a:p>
            <a:endParaRPr/>
          </a:p>
        </p:txBody>
      </p:sp>
      <p:sp>
        <p:nvSpPr>
          <p:cNvPr id="546" name="Shape 54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10211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Shape 820"/>
          <p:cNvSpPr>
            <a:spLocks noGrp="1" noRot="1" noChangeAspect="1"/>
          </p:cNvSpPr>
          <p:nvPr>
            <p:ph type="sldImg"/>
          </p:nvPr>
        </p:nvSpPr>
        <p:spPr>
          <a:xfrm>
            <a:off x="381000" y="685800"/>
            <a:ext cx="6096000" cy="3429000"/>
          </a:xfrm>
          <a:prstGeom prst="rect">
            <a:avLst/>
          </a:prstGeom>
        </p:spPr>
        <p:txBody>
          <a:bodyPr/>
          <a:lstStyle/>
          <a:p>
            <a:endParaRPr/>
          </a:p>
        </p:txBody>
      </p:sp>
      <p:sp>
        <p:nvSpPr>
          <p:cNvPr id="821" name="Shape 82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22680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Shape 979"/>
          <p:cNvSpPr>
            <a:spLocks noGrp="1" noRot="1" noChangeAspect="1"/>
          </p:cNvSpPr>
          <p:nvPr>
            <p:ph type="sldImg"/>
          </p:nvPr>
        </p:nvSpPr>
        <p:spPr>
          <a:xfrm>
            <a:off x="381000" y="685800"/>
            <a:ext cx="6096000" cy="3429000"/>
          </a:xfrm>
          <a:prstGeom prst="rect">
            <a:avLst/>
          </a:prstGeom>
        </p:spPr>
        <p:txBody>
          <a:bodyPr/>
          <a:lstStyle/>
          <a:p>
            <a:endParaRPr/>
          </a:p>
        </p:txBody>
      </p:sp>
      <p:sp>
        <p:nvSpPr>
          <p:cNvPr id="980" name="Shape 98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19756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 name="Shape 995"/>
          <p:cNvSpPr>
            <a:spLocks noGrp="1" noRot="1" noChangeAspect="1"/>
          </p:cNvSpPr>
          <p:nvPr>
            <p:ph type="sldImg"/>
          </p:nvPr>
        </p:nvSpPr>
        <p:spPr>
          <a:xfrm>
            <a:off x="381000" y="685800"/>
            <a:ext cx="6096000" cy="3429000"/>
          </a:xfrm>
          <a:prstGeom prst="rect">
            <a:avLst/>
          </a:prstGeom>
        </p:spPr>
        <p:txBody>
          <a:bodyPr/>
          <a:lstStyle/>
          <a:p>
            <a:endParaRPr/>
          </a:p>
        </p:txBody>
      </p:sp>
      <p:sp>
        <p:nvSpPr>
          <p:cNvPr id="996" name="Shape 99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8674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 name="Shape 1015"/>
          <p:cNvSpPr>
            <a:spLocks noGrp="1" noRot="1" noChangeAspect="1"/>
          </p:cNvSpPr>
          <p:nvPr>
            <p:ph type="sldImg"/>
          </p:nvPr>
        </p:nvSpPr>
        <p:spPr>
          <a:xfrm>
            <a:off x="381000" y="685800"/>
            <a:ext cx="6096000" cy="3429000"/>
          </a:xfrm>
          <a:prstGeom prst="rect">
            <a:avLst/>
          </a:prstGeom>
        </p:spPr>
        <p:txBody>
          <a:bodyPr/>
          <a:lstStyle/>
          <a:p>
            <a:endParaRPr/>
          </a:p>
        </p:txBody>
      </p:sp>
      <p:sp>
        <p:nvSpPr>
          <p:cNvPr id="1016" name="Shape 101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68956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Shape 1043"/>
          <p:cNvSpPr>
            <a:spLocks noGrp="1" noRot="1" noChangeAspect="1"/>
          </p:cNvSpPr>
          <p:nvPr>
            <p:ph type="sldImg"/>
          </p:nvPr>
        </p:nvSpPr>
        <p:spPr>
          <a:xfrm>
            <a:off x="381000" y="685800"/>
            <a:ext cx="6096000" cy="3429000"/>
          </a:xfrm>
          <a:prstGeom prst="rect">
            <a:avLst/>
          </a:prstGeom>
        </p:spPr>
        <p:txBody>
          <a:bodyPr/>
          <a:lstStyle/>
          <a:p>
            <a:endParaRPr/>
          </a:p>
        </p:txBody>
      </p:sp>
      <p:sp>
        <p:nvSpPr>
          <p:cNvPr id="1044" name="Shape 104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14181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 name="Shape 1063"/>
          <p:cNvSpPr>
            <a:spLocks noGrp="1" noRot="1" noChangeAspect="1"/>
          </p:cNvSpPr>
          <p:nvPr>
            <p:ph type="sldImg"/>
          </p:nvPr>
        </p:nvSpPr>
        <p:spPr>
          <a:xfrm>
            <a:off x="381000" y="685800"/>
            <a:ext cx="6096000" cy="3429000"/>
          </a:xfrm>
          <a:prstGeom prst="rect">
            <a:avLst/>
          </a:prstGeom>
        </p:spPr>
        <p:txBody>
          <a:bodyPr/>
          <a:lstStyle/>
          <a:p>
            <a:endParaRPr/>
          </a:p>
        </p:txBody>
      </p:sp>
      <p:sp>
        <p:nvSpPr>
          <p:cNvPr id="1064" name="Shape 106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96396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9" name="Shape 1489"/>
          <p:cNvSpPr>
            <a:spLocks noGrp="1" noRot="1" noChangeAspect="1"/>
          </p:cNvSpPr>
          <p:nvPr>
            <p:ph type="sldImg"/>
          </p:nvPr>
        </p:nvSpPr>
        <p:spPr>
          <a:xfrm>
            <a:off x="381000" y="685800"/>
            <a:ext cx="6096000" cy="3429000"/>
          </a:xfrm>
          <a:prstGeom prst="rect">
            <a:avLst/>
          </a:prstGeom>
        </p:spPr>
        <p:txBody>
          <a:bodyPr/>
          <a:lstStyle/>
          <a:p>
            <a:endParaRPr/>
          </a:p>
        </p:txBody>
      </p:sp>
      <p:sp>
        <p:nvSpPr>
          <p:cNvPr id="1490" name="Shape 149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134048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 name="Shape 1576"/>
          <p:cNvSpPr>
            <a:spLocks noGrp="1" noRot="1" noChangeAspect="1"/>
          </p:cNvSpPr>
          <p:nvPr>
            <p:ph type="sldImg"/>
          </p:nvPr>
        </p:nvSpPr>
        <p:spPr>
          <a:xfrm>
            <a:off x="381000" y="685800"/>
            <a:ext cx="6096000" cy="3429000"/>
          </a:xfrm>
          <a:prstGeom prst="rect">
            <a:avLst/>
          </a:prstGeom>
        </p:spPr>
        <p:txBody>
          <a:bodyPr/>
          <a:lstStyle/>
          <a:p>
            <a:endParaRPr/>
          </a:p>
        </p:txBody>
      </p:sp>
      <p:sp>
        <p:nvSpPr>
          <p:cNvPr id="1577" name="Shape 157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587204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4" name="Shape 1594"/>
          <p:cNvSpPr>
            <a:spLocks noGrp="1" noRot="1" noChangeAspect="1"/>
          </p:cNvSpPr>
          <p:nvPr>
            <p:ph type="sldImg"/>
          </p:nvPr>
        </p:nvSpPr>
        <p:spPr>
          <a:xfrm>
            <a:off x="381000" y="685800"/>
            <a:ext cx="6096000" cy="3429000"/>
          </a:xfrm>
          <a:prstGeom prst="rect">
            <a:avLst/>
          </a:prstGeom>
        </p:spPr>
        <p:txBody>
          <a:bodyPr/>
          <a:lstStyle/>
          <a:p>
            <a:endParaRPr/>
          </a:p>
        </p:txBody>
      </p:sp>
      <p:sp>
        <p:nvSpPr>
          <p:cNvPr id="1595" name="Shape 159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41250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5" name="Shape 1615"/>
          <p:cNvSpPr>
            <a:spLocks noGrp="1" noRot="1" noChangeAspect="1"/>
          </p:cNvSpPr>
          <p:nvPr>
            <p:ph type="sldImg"/>
          </p:nvPr>
        </p:nvSpPr>
        <p:spPr>
          <a:xfrm>
            <a:off x="381000" y="685800"/>
            <a:ext cx="6096000" cy="3429000"/>
          </a:xfrm>
          <a:prstGeom prst="rect">
            <a:avLst/>
          </a:prstGeom>
        </p:spPr>
        <p:txBody>
          <a:bodyPr/>
          <a:lstStyle/>
          <a:p>
            <a:endParaRPr/>
          </a:p>
        </p:txBody>
      </p:sp>
      <p:sp>
        <p:nvSpPr>
          <p:cNvPr id="1616" name="Shape 161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60154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Shape 557"/>
          <p:cNvSpPr>
            <a:spLocks noGrp="1" noRot="1" noChangeAspect="1"/>
          </p:cNvSpPr>
          <p:nvPr>
            <p:ph type="sldImg"/>
          </p:nvPr>
        </p:nvSpPr>
        <p:spPr>
          <a:xfrm>
            <a:off x="381000" y="685800"/>
            <a:ext cx="6096000" cy="3429000"/>
          </a:xfrm>
          <a:prstGeom prst="rect">
            <a:avLst/>
          </a:prstGeom>
        </p:spPr>
        <p:txBody>
          <a:bodyPr/>
          <a:lstStyle/>
          <a:p>
            <a:endParaRPr/>
          </a:p>
        </p:txBody>
      </p:sp>
      <p:sp>
        <p:nvSpPr>
          <p:cNvPr id="558" name="Shape 55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2147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hape 77"/>
          <p:cNvSpPr>
            <a:spLocks noGrp="1" noRot="1" noChangeAspect="1"/>
          </p:cNvSpPr>
          <p:nvPr>
            <p:ph type="sldImg"/>
          </p:nvPr>
        </p:nvSpPr>
        <p:spPr>
          <a:prstGeom prst="rect">
            <a:avLst/>
          </a:prstGeom>
        </p:spPr>
        <p:txBody>
          <a:bodyPr/>
          <a:lstStyle/>
          <a:p>
            <a:endParaRPr/>
          </a:p>
        </p:txBody>
      </p:sp>
      <p:sp>
        <p:nvSpPr>
          <p:cNvPr id="78" name="Shape 7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25690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xfrm>
            <a:off x="381000" y="685800"/>
            <a:ext cx="6096000" cy="3429000"/>
          </a:xfrm>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94371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noRot="1" noChangeAspect="1"/>
          </p:cNvSpPr>
          <p:nvPr>
            <p:ph type="sldImg"/>
          </p:nvPr>
        </p:nvSpPr>
        <p:spPr>
          <a:xfrm>
            <a:off x="381000" y="685800"/>
            <a:ext cx="6096000" cy="3429000"/>
          </a:xfrm>
          <a:prstGeom prst="rect">
            <a:avLst/>
          </a:prstGeom>
        </p:spPr>
        <p:txBody>
          <a:bodyPr/>
          <a:lstStyle/>
          <a:p>
            <a:endParaRPr/>
          </a:p>
        </p:txBody>
      </p:sp>
      <p:sp>
        <p:nvSpPr>
          <p:cNvPr id="162" name="Shape 16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98569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xfrm>
            <a:off x="381000" y="685800"/>
            <a:ext cx="6096000" cy="3429000"/>
          </a:xfrm>
          <a:prstGeom prst="rect">
            <a:avLst/>
          </a:prstGeom>
        </p:spPr>
        <p:txBody>
          <a:bodyPr/>
          <a:lstStyle/>
          <a:p>
            <a:endParaRPr/>
          </a:p>
        </p:txBody>
      </p:sp>
      <p:sp>
        <p:nvSpPr>
          <p:cNvPr id="182" name="Shape 18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563379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959368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noRot="1" noChangeAspect="1"/>
          </p:cNvSpPr>
          <p:nvPr>
            <p:ph type="sldImg"/>
          </p:nvPr>
        </p:nvSpPr>
        <p:spPr>
          <a:xfrm>
            <a:off x="381000" y="685800"/>
            <a:ext cx="6096000" cy="3429000"/>
          </a:xfrm>
          <a:prstGeom prst="rect">
            <a:avLst/>
          </a:prstGeom>
        </p:spPr>
        <p:txBody>
          <a:bodyPr/>
          <a:lstStyle/>
          <a:p>
            <a:endParaRPr/>
          </a:p>
        </p:txBody>
      </p:sp>
      <p:sp>
        <p:nvSpPr>
          <p:cNvPr id="244" name="Shape 24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56949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xfrm>
            <a:off x="381000" y="685800"/>
            <a:ext cx="6096000" cy="3429000"/>
          </a:xfrm>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543682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noRot="1" noChangeAspect="1"/>
          </p:cNvSpPr>
          <p:nvPr>
            <p:ph type="sldImg"/>
          </p:nvPr>
        </p:nvSpPr>
        <p:spPr>
          <a:xfrm>
            <a:off x="381000" y="685800"/>
            <a:ext cx="6096000" cy="3429000"/>
          </a:xfrm>
          <a:prstGeom prst="rect">
            <a:avLst/>
          </a:prstGeom>
        </p:spPr>
        <p:txBody>
          <a:bodyPr/>
          <a:lstStyle/>
          <a:p>
            <a:endParaRPr/>
          </a:p>
        </p:txBody>
      </p:sp>
      <p:sp>
        <p:nvSpPr>
          <p:cNvPr id="273" name="Shape 27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32691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xfrm>
            <a:off x="381000" y="685800"/>
            <a:ext cx="6096000" cy="3429000"/>
          </a:xfrm>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58199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noRot="1" noChangeAspect="1"/>
          </p:cNvSpPr>
          <p:nvPr>
            <p:ph type="sldImg"/>
          </p:nvPr>
        </p:nvSpPr>
        <p:spPr>
          <a:xfrm>
            <a:off x="381000" y="685800"/>
            <a:ext cx="6096000" cy="3429000"/>
          </a:xfrm>
          <a:prstGeom prst="rect">
            <a:avLst/>
          </a:prstGeom>
        </p:spPr>
        <p:txBody>
          <a:bodyPr/>
          <a:lstStyle/>
          <a:p>
            <a:endParaRPr/>
          </a:p>
        </p:txBody>
      </p:sp>
      <p:sp>
        <p:nvSpPr>
          <p:cNvPr id="306" name="Shape 30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51806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noRot="1" noChangeAspect="1"/>
          </p:cNvSpPr>
          <p:nvPr>
            <p:ph type="sldImg"/>
          </p:nvPr>
        </p:nvSpPr>
        <p:spPr>
          <a:xfrm>
            <a:off x="381000" y="685800"/>
            <a:ext cx="6096000" cy="3429000"/>
          </a:xfrm>
          <a:prstGeom prst="rect">
            <a:avLst/>
          </a:prstGeom>
        </p:spPr>
        <p:txBody>
          <a:bodyPr/>
          <a:lstStyle/>
          <a:p>
            <a:endParaRPr/>
          </a:p>
        </p:txBody>
      </p:sp>
      <p:sp>
        <p:nvSpPr>
          <p:cNvPr id="571" name="Shape 57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10925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xfrm>
            <a:off x="381000" y="685800"/>
            <a:ext cx="6096000" cy="3429000"/>
          </a:xfrm>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79337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54270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Shape 624"/>
          <p:cNvSpPr>
            <a:spLocks noGrp="1" noRot="1" noChangeAspect="1"/>
          </p:cNvSpPr>
          <p:nvPr>
            <p:ph type="sldImg"/>
          </p:nvPr>
        </p:nvSpPr>
        <p:spPr>
          <a:xfrm>
            <a:off x="381000" y="685800"/>
            <a:ext cx="6096000" cy="3429000"/>
          </a:xfrm>
          <a:prstGeom prst="rect">
            <a:avLst/>
          </a:prstGeom>
        </p:spPr>
        <p:txBody>
          <a:bodyPr/>
          <a:lstStyle/>
          <a:p>
            <a:endParaRPr/>
          </a:p>
        </p:txBody>
      </p:sp>
      <p:sp>
        <p:nvSpPr>
          <p:cNvPr id="625" name="Shape 62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374477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Shape 698"/>
          <p:cNvSpPr>
            <a:spLocks noGrp="1" noRot="1" noChangeAspect="1"/>
          </p:cNvSpPr>
          <p:nvPr>
            <p:ph type="sldImg"/>
          </p:nvPr>
        </p:nvSpPr>
        <p:spPr>
          <a:xfrm>
            <a:off x="381000" y="685800"/>
            <a:ext cx="6096000" cy="3429000"/>
          </a:xfrm>
          <a:prstGeom prst="rect">
            <a:avLst/>
          </a:prstGeom>
        </p:spPr>
        <p:txBody>
          <a:bodyPr/>
          <a:lstStyle/>
          <a:p>
            <a:endParaRPr/>
          </a:p>
        </p:txBody>
      </p:sp>
      <p:sp>
        <p:nvSpPr>
          <p:cNvPr id="699" name="Shape 69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75619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Shape 714"/>
          <p:cNvSpPr>
            <a:spLocks noGrp="1" noRot="1" noChangeAspect="1"/>
          </p:cNvSpPr>
          <p:nvPr>
            <p:ph type="sldImg"/>
          </p:nvPr>
        </p:nvSpPr>
        <p:spPr>
          <a:xfrm>
            <a:off x="381000" y="685800"/>
            <a:ext cx="6096000" cy="3429000"/>
          </a:xfrm>
          <a:prstGeom prst="rect">
            <a:avLst/>
          </a:prstGeom>
        </p:spPr>
        <p:txBody>
          <a:bodyPr/>
          <a:lstStyle/>
          <a:p>
            <a:endParaRPr/>
          </a:p>
        </p:txBody>
      </p:sp>
      <p:sp>
        <p:nvSpPr>
          <p:cNvPr id="715" name="Shape 71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0031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Shape 727"/>
          <p:cNvSpPr>
            <a:spLocks noGrp="1" noRot="1" noChangeAspect="1"/>
          </p:cNvSpPr>
          <p:nvPr>
            <p:ph type="sldImg"/>
          </p:nvPr>
        </p:nvSpPr>
        <p:spPr>
          <a:xfrm>
            <a:off x="381000" y="685800"/>
            <a:ext cx="6096000" cy="3429000"/>
          </a:xfrm>
          <a:prstGeom prst="rect">
            <a:avLst/>
          </a:prstGeom>
        </p:spPr>
        <p:txBody>
          <a:bodyPr/>
          <a:lstStyle/>
          <a:p>
            <a:endParaRPr/>
          </a:p>
        </p:txBody>
      </p:sp>
      <p:sp>
        <p:nvSpPr>
          <p:cNvPr id="728" name="Shape 72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113135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Shape 742"/>
          <p:cNvSpPr>
            <a:spLocks noGrp="1" noRot="1" noChangeAspect="1"/>
          </p:cNvSpPr>
          <p:nvPr>
            <p:ph type="sldImg"/>
          </p:nvPr>
        </p:nvSpPr>
        <p:spPr>
          <a:xfrm>
            <a:off x="381000" y="685800"/>
            <a:ext cx="6096000" cy="3429000"/>
          </a:xfrm>
          <a:prstGeom prst="rect">
            <a:avLst/>
          </a:prstGeom>
        </p:spPr>
        <p:txBody>
          <a:bodyPr/>
          <a:lstStyle/>
          <a:p>
            <a:endParaRPr/>
          </a:p>
        </p:txBody>
      </p:sp>
      <p:sp>
        <p:nvSpPr>
          <p:cNvPr id="743" name="Shape 74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13898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133741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与副标题">
    <p:bg>
      <p:bgPr>
        <a:solidFill>
          <a:srgbClr val="FFFFFF"/>
        </a:solidFill>
        <a:effectLst/>
      </p:bgPr>
    </p:bg>
    <p:spTree>
      <p:nvGrpSpPr>
        <p:cNvPr id="1" name=""/>
        <p:cNvGrpSpPr/>
        <p:nvPr/>
      </p:nvGrpSpPr>
      <p:grpSpPr>
        <a:xfrm>
          <a:off x="0" y="0"/>
          <a:ext cx="0" cy="0"/>
          <a:chOff x="0" y="0"/>
          <a:chExt cx="0" cy="0"/>
        </a:xfrm>
      </p:grpSpPr>
      <p:sp>
        <p:nvSpPr>
          <p:cNvPr id="12" name="标题文本"/>
          <p:cNvSpPr>
            <a:spLocks noGrp="1"/>
          </p:cNvSpPr>
          <p:nvPr>
            <p:ph type="title"/>
          </p:nvPr>
        </p:nvSpPr>
        <p:spPr>
          <a:xfrm>
            <a:off x="1778000" y="2298700"/>
            <a:ext cx="20828000" cy="4648200"/>
          </a:xfrm>
          <a:prstGeom prst="rect">
            <a:avLst/>
          </a:prstGeom>
        </p:spPr>
        <p:txBody>
          <a:bodyPr anchor="b"/>
          <a:lstStyle/>
          <a:p>
            <a:r>
              <a:t>标题文本</a:t>
            </a:r>
          </a:p>
        </p:txBody>
      </p:sp>
      <p:sp>
        <p:nvSpPr>
          <p:cNvPr id="13" name="正文级别 1…"/>
          <p:cNvSpPr>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4"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1" name="Chapter 数字 章节名"/>
          <p:cNvSpPr>
            <a:spLocks noGrp="1"/>
          </p:cNvSpPr>
          <p:nvPr>
            <p:ph type="body" sz="quarter" idx="13"/>
          </p:nvPr>
        </p:nvSpPr>
        <p:spPr>
          <a:xfrm>
            <a:off x="10348019" y="12765819"/>
            <a:ext cx="3687962" cy="673101"/>
          </a:xfrm>
          <a:prstGeom prst="rect">
            <a:avLst/>
          </a:prstGeom>
          <a:solidFill>
            <a:srgbClr val="FFFFFF"/>
          </a:solidFill>
        </p:spPr>
        <p:txBody>
          <a:bodyPr wrap="none">
            <a:spAutoFit/>
          </a:bodyPr>
          <a:lstStyle>
            <a:lvl1pPr marL="0" indent="0" algn="ctr">
              <a:spcBef>
                <a:spcPts val="0"/>
              </a:spcBef>
              <a:buSzTx/>
              <a:buNone/>
              <a:defRPr sz="3200">
                <a:solidFill>
                  <a:srgbClr val="797979"/>
                </a:solidFill>
                <a:latin typeface="SF Pro Display Regular"/>
                <a:ea typeface="SF Pro Display Regular"/>
                <a:cs typeface="SF Pro Display Regular"/>
                <a:sym typeface="SF Pro Display Regular"/>
              </a:defRPr>
            </a:lvl1pPr>
          </a:lstStyle>
          <a:p>
            <a:r>
              <a:t>Chapter 数字 章节名</a:t>
            </a:r>
          </a:p>
        </p:txBody>
      </p:sp>
      <p:sp>
        <p:nvSpPr>
          <p:cNvPr id="22" name="正文"/>
          <p:cNvSpPr>
            <a:spLocks noGrp="1"/>
          </p:cNvSpPr>
          <p:nvPr>
            <p:ph type="body" sz="quarter" idx="14"/>
          </p:nvPr>
        </p:nvSpPr>
        <p:spPr>
          <a:xfrm>
            <a:off x="11499849" y="6369050"/>
            <a:ext cx="1384301" cy="977901"/>
          </a:xfrm>
          <a:prstGeom prst="rect">
            <a:avLst/>
          </a:prstGeom>
        </p:spPr>
        <p:txBody>
          <a:bodyPr wrap="none">
            <a:spAutoFit/>
          </a:bodyPr>
          <a:lstStyle>
            <a:lvl1pPr marL="0" indent="0" algn="ctr">
              <a:spcBef>
                <a:spcPts val="0"/>
              </a:spcBef>
              <a:buSzTx/>
              <a:buNone/>
              <a:defRPr sz="5000">
                <a:latin typeface="Lantinghei SC Extralight"/>
                <a:ea typeface="Lantinghei SC Extralight"/>
                <a:cs typeface="Lantinghei SC Extralight"/>
                <a:sym typeface="Lantinghei SC Extralight"/>
              </a:defRPr>
            </a:lvl1pPr>
          </a:lstStyle>
          <a:p>
            <a:r>
              <a:t>正文</a:t>
            </a:r>
          </a:p>
        </p:txBody>
      </p:sp>
      <p:sp>
        <p:nvSpPr>
          <p:cNvPr id="23"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空白">
    <p:bg>
      <p:bgPr>
        <a:solidFill>
          <a:srgbClr val="FFFFFF"/>
        </a:solidFill>
        <a:effectLst/>
      </p:bgPr>
    </p:bg>
    <p:spTree>
      <p:nvGrpSpPr>
        <p:cNvPr id="1" name=""/>
        <p:cNvGrpSpPr/>
        <p:nvPr/>
      </p:nvGrpSpPr>
      <p:grpSpPr>
        <a:xfrm>
          <a:off x="0" y="0"/>
          <a:ext cx="0" cy="0"/>
          <a:chOff x="0" y="0"/>
          <a:chExt cx="0" cy="0"/>
        </a:xfrm>
      </p:grpSpPr>
      <p:sp>
        <p:nvSpPr>
          <p:cNvPr id="30"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空白 拷贝">
    <p:bg>
      <p:bgPr>
        <a:solidFill>
          <a:srgbClr val="FFFFFF"/>
        </a:solidFill>
        <a:effectLst/>
      </p:bgPr>
    </p:bg>
    <p:spTree>
      <p:nvGrpSpPr>
        <p:cNvPr id="1" name=""/>
        <p:cNvGrpSpPr/>
        <p:nvPr/>
      </p:nvGrpSpPr>
      <p:grpSpPr>
        <a:xfrm>
          <a:off x="0" y="0"/>
          <a:ext cx="0" cy="0"/>
          <a:chOff x="0" y="0"/>
          <a:chExt cx="0" cy="0"/>
        </a:xfrm>
      </p:grpSpPr>
      <p:sp>
        <p:nvSpPr>
          <p:cNvPr id="37"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E6E6E6"/>
            </a:gs>
            <a:gs pos="64540">
              <a:srgbClr val="F0F0F0"/>
            </a:gs>
            <a:gs pos="88179">
              <a:srgbClr val="FAFAFA"/>
            </a:gs>
            <a:gs pos="100000">
              <a:srgbClr val="FFFFFF"/>
            </a:gs>
          </a:gsLst>
          <a:lin ang="5400000" scaled="0"/>
        </a:gradFill>
        <a:effectLst/>
      </p:bgPr>
    </p:bg>
    <p:spTree>
      <p:nvGrpSpPr>
        <p:cNvPr id="1" name=""/>
        <p:cNvGrpSpPr/>
        <p:nvPr/>
      </p:nvGrpSpPr>
      <p:grpSpPr>
        <a:xfrm>
          <a:off x="0" y="0"/>
          <a:ext cx="0" cy="0"/>
          <a:chOff x="0" y="0"/>
          <a:chExt cx="0" cy="0"/>
        </a:xfrm>
      </p:grpSpPr>
      <p:sp>
        <p:nvSpPr>
          <p:cNvPr id="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 name="标题文本"/>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标题文本</a:t>
            </a:r>
          </a:p>
        </p:txBody>
      </p:sp>
      <p:sp>
        <p:nvSpPr>
          <p:cNvPr id="4" name="正文级别 1…"/>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10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10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10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1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1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11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5.png"/></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18.png"/><Relationship Id="rId8" Type="http://schemas.openxmlformats.org/officeDocument/2006/relationships/image" Target="../media/image6.png"/><Relationship Id="rId9"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18.png"/><Relationship Id="rId8" Type="http://schemas.openxmlformats.org/officeDocument/2006/relationships/image" Target="../media/image6.png"/><Relationship Id="rId9"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5.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2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2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屏幕快照 2018-04-02 下午6.56.08.png" descr="屏幕快照 2018-04-02 下午6.56.08.png"/>
          <p:cNvPicPr>
            <a:picLocks noChangeAspect="1"/>
          </p:cNvPicPr>
          <p:nvPr/>
        </p:nvPicPr>
        <p:blipFill>
          <a:blip r:embed="rId2">
            <a:alphaModFix amt="25178"/>
            <a:extLst/>
          </a:blip>
          <a:srcRect t="2705" b="1395"/>
          <a:stretch>
            <a:fillRect/>
          </a:stretch>
        </p:blipFill>
        <p:spPr>
          <a:xfrm>
            <a:off x="329282" y="3071342"/>
            <a:ext cx="23691984" cy="7362757"/>
          </a:xfrm>
          <a:prstGeom prst="rect">
            <a:avLst/>
          </a:prstGeom>
          <a:ln w="12700">
            <a:miter lim="400000"/>
          </a:ln>
        </p:spPr>
      </p:pic>
      <p:sp>
        <p:nvSpPr>
          <p:cNvPr id="47" name="操作系统概论"/>
          <p:cNvSpPr/>
          <p:nvPr/>
        </p:nvSpPr>
        <p:spPr>
          <a:xfrm>
            <a:off x="6932612" y="5481167"/>
            <a:ext cx="10518776" cy="2543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13600">
                <a:latin typeface="Lantinghei SC Demibold"/>
                <a:ea typeface="Lantinghei SC Demibold"/>
                <a:cs typeface="Lantinghei SC Demibold"/>
                <a:sym typeface="Lantinghei SC Demibold"/>
              </a:defRPr>
            </a:lvl1pPr>
          </a:lstStyle>
          <a:p>
            <a:r>
              <a:t>操作系统概论</a:t>
            </a:r>
          </a:p>
        </p:txBody>
      </p:sp>
      <p:sp>
        <p:nvSpPr>
          <p:cNvPr id="48" name="Introduction to Operating System"/>
          <p:cNvSpPr/>
          <p:nvPr/>
        </p:nvSpPr>
        <p:spPr>
          <a:xfrm>
            <a:off x="6915819" y="8023514"/>
            <a:ext cx="10518777" cy="94510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5600">
                <a:latin typeface="Arial"/>
                <a:ea typeface="Arial"/>
                <a:cs typeface="Arial"/>
                <a:sym typeface="Arial"/>
              </a:defRPr>
            </a:lvl1pPr>
          </a:lstStyle>
          <a:p>
            <a:r>
              <a:t>Introduction to Operating System</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74"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57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576" name="信号量机制"/>
          <p:cNvSpPr/>
          <p:nvPr/>
        </p:nvSpPr>
        <p:spPr>
          <a:xfrm>
            <a:off x="1259525" y="6215918"/>
            <a:ext cx="4402831" cy="1284165"/>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Demibold"/>
                <a:ea typeface="Lantinghei SC Demibold"/>
                <a:cs typeface="Lantinghei SC Demibold"/>
                <a:sym typeface="Lantinghei SC Demibold"/>
              </a:defRPr>
            </a:lvl1pPr>
          </a:lstStyle>
          <a:p>
            <a:r>
              <a:t>信号量机制</a:t>
            </a:r>
          </a:p>
        </p:txBody>
      </p:sp>
      <p:sp>
        <p:nvSpPr>
          <p:cNvPr id="577" name="线条"/>
          <p:cNvSpPr/>
          <p:nvPr/>
        </p:nvSpPr>
        <p:spPr>
          <a:xfrm flipV="1">
            <a:off x="6010826" y="5166802"/>
            <a:ext cx="1248243" cy="1248244"/>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578" name="整型信号量机制"/>
          <p:cNvSpPr/>
          <p:nvPr/>
        </p:nvSpPr>
        <p:spPr>
          <a:xfrm>
            <a:off x="7571619" y="4493433"/>
            <a:ext cx="5544024" cy="1284164"/>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Demibold"/>
                <a:ea typeface="Lantinghei SC Demibold"/>
                <a:cs typeface="Lantinghei SC Demibold"/>
                <a:sym typeface="Lantinghei SC Demibold"/>
              </a:defRPr>
            </a:lvl1pPr>
          </a:lstStyle>
          <a:p>
            <a:r>
              <a:t>整型信号量机制</a:t>
            </a:r>
          </a:p>
        </p:txBody>
      </p:sp>
      <p:sp>
        <p:nvSpPr>
          <p:cNvPr id="579" name="记录型信号量机制"/>
          <p:cNvSpPr/>
          <p:nvPr/>
        </p:nvSpPr>
        <p:spPr>
          <a:xfrm>
            <a:off x="7571619" y="6215918"/>
            <a:ext cx="5544024" cy="1284165"/>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Demibold"/>
                <a:ea typeface="Lantinghei SC Demibold"/>
                <a:cs typeface="Lantinghei SC Demibold"/>
                <a:sym typeface="Lantinghei SC Demibold"/>
              </a:defRPr>
            </a:lvl1pPr>
          </a:lstStyle>
          <a:p>
            <a:r>
              <a:t>记录型信号量机制</a:t>
            </a:r>
          </a:p>
        </p:txBody>
      </p:sp>
      <p:sp>
        <p:nvSpPr>
          <p:cNvPr id="580" name="线条"/>
          <p:cNvSpPr/>
          <p:nvPr/>
        </p:nvSpPr>
        <p:spPr>
          <a:xfrm flipV="1">
            <a:off x="6137826" y="6857999"/>
            <a:ext cx="112124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581" name="线条"/>
          <p:cNvSpPr/>
          <p:nvPr/>
        </p:nvSpPr>
        <p:spPr>
          <a:xfrm>
            <a:off x="6056365" y="7300954"/>
            <a:ext cx="1157165" cy="1157165"/>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582" name="AND型信号量机制"/>
          <p:cNvSpPr/>
          <p:nvPr/>
        </p:nvSpPr>
        <p:spPr>
          <a:xfrm>
            <a:off x="7571619" y="7938403"/>
            <a:ext cx="5544024" cy="1284164"/>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Demibold"/>
                <a:ea typeface="Lantinghei SC Demibold"/>
                <a:cs typeface="Lantinghei SC Demibold"/>
                <a:sym typeface="Lantinghei SC Demibold"/>
              </a:defRPr>
            </a:lvl1pPr>
          </a:lstStyle>
          <a:p>
            <a:r>
              <a:t>AND型信号量机制</a:t>
            </a:r>
          </a:p>
        </p:txBody>
      </p:sp>
      <p:sp>
        <p:nvSpPr>
          <p:cNvPr id="583" name="根据信号量类型的不同"/>
          <p:cNvSpPr/>
          <p:nvPr/>
        </p:nvSpPr>
        <p:spPr>
          <a:xfrm>
            <a:off x="5163538" y="966544"/>
            <a:ext cx="646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根据信号量类型的不同</a:t>
            </a:r>
          </a:p>
        </p:txBody>
      </p:sp>
      <p:sp>
        <p:nvSpPr>
          <p:cNvPr id="585" name="信号量机制"/>
          <p:cNvSpPr/>
          <p:nvPr/>
        </p:nvSpPr>
        <p:spPr>
          <a:xfrm>
            <a:off x="435982" y="910069"/>
            <a:ext cx="4369019"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信号量机制</a:t>
            </a:r>
          </a:p>
        </p:txBody>
      </p:sp>
      <p:pic>
        <p:nvPicPr>
          <p:cNvPr id="586" name="屏幕快照 2019-03-05 下午4.40.54.png" descr="屏幕快照 2019-03-05 下午4.40.54.png"/>
          <p:cNvPicPr>
            <a:picLocks noChangeAspect="1"/>
          </p:cNvPicPr>
          <p:nvPr/>
        </p:nvPicPr>
        <p:blipFill>
          <a:blip r:embed="rId4">
            <a:extLst/>
          </a:blip>
          <a:stretch>
            <a:fillRect/>
          </a:stretch>
        </p:blipFill>
        <p:spPr>
          <a:xfrm>
            <a:off x="19950293" y="822656"/>
            <a:ext cx="3805737" cy="1278376"/>
          </a:xfrm>
          <a:prstGeom prst="rect">
            <a:avLst/>
          </a:prstGeom>
          <a:ln w="12700">
            <a:miter lim="400000"/>
          </a:ln>
        </p:spPr>
      </p:pic>
      <p:sp>
        <p:nvSpPr>
          <p:cNvPr id="16" name="2.4.3.0 信号量机制"/>
          <p:cNvSpPr/>
          <p:nvPr/>
        </p:nvSpPr>
        <p:spPr>
          <a:xfrm>
            <a:off x="355574"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2.4.3.0 信号量机制</a:t>
            </a:r>
          </a:p>
        </p:txBody>
      </p:sp>
    </p:spTree>
    <p:extLst>
      <p:ext uri="{BB962C8B-B14F-4D97-AF65-F5344CB8AC3E}">
        <p14:creationId xmlns:p14="http://schemas.microsoft.com/office/powerpoint/2010/main" val="1884453010"/>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65" name="进程调度的功能"/>
          <p:cNvSpPr/>
          <p:nvPr/>
        </p:nvSpPr>
        <p:spPr>
          <a:xfrm>
            <a:off x="579599" y="2087583"/>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进程调度的功能</a:t>
            </a:r>
          </a:p>
        </p:txBody>
      </p:sp>
      <p:sp>
        <p:nvSpPr>
          <p:cNvPr id="166" name="进程调度的功能与时机"/>
          <p:cNvSpPr/>
          <p:nvPr/>
        </p:nvSpPr>
        <p:spPr>
          <a:xfrm>
            <a:off x="517620" y="386964"/>
            <a:ext cx="6961905"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进程调度的功能与时机</a:t>
            </a:r>
          </a:p>
        </p:txBody>
      </p:sp>
      <p:sp>
        <p:nvSpPr>
          <p:cNvPr id="167" name="👉进程调度的功能由操作系统的进程调度程序完成"/>
          <p:cNvSpPr/>
          <p:nvPr/>
        </p:nvSpPr>
        <p:spPr>
          <a:xfrm>
            <a:off x="550264" y="4271744"/>
            <a:ext cx="140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👉进程调度的功能由操作系统的</a:t>
            </a:r>
            <a:r>
              <a:rPr b="1">
                <a:latin typeface="Helvetica"/>
                <a:ea typeface="Helvetica"/>
                <a:cs typeface="Helvetica"/>
                <a:sym typeface="Helvetica"/>
              </a:rPr>
              <a:t>进程调度程序</a:t>
            </a:r>
            <a:r>
              <a:t>完成</a:t>
            </a:r>
          </a:p>
        </p:txBody>
      </p:sp>
      <p:sp>
        <p:nvSpPr>
          <p:cNvPr id="168" name="👉按照某种策略和算法从就绪态进程中为当前空闲的CPU选择在其上运行的新进程"/>
          <p:cNvSpPr/>
          <p:nvPr/>
        </p:nvSpPr>
        <p:spPr>
          <a:xfrm>
            <a:off x="669503" y="6803495"/>
            <a:ext cx="2304499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👉按照某种策略和算法</a:t>
            </a:r>
            <a:r>
              <a:rPr b="1">
                <a:latin typeface="Helvetica"/>
                <a:ea typeface="Helvetica"/>
                <a:cs typeface="Helvetica"/>
                <a:sym typeface="Helvetica"/>
              </a:rPr>
              <a:t>从就绪态进程中为当前空闲的CPU选择在其上运行的新进程</a:t>
            </a:r>
          </a:p>
        </p:txBody>
      </p:sp>
      <p:sp>
        <p:nvSpPr>
          <p:cNvPr id="169" name="🤔️谁来完成？"/>
          <p:cNvSpPr/>
          <p:nvPr/>
        </p:nvSpPr>
        <p:spPr>
          <a:xfrm>
            <a:off x="591498" y="3179663"/>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🤔️谁来完成？</a:t>
            </a:r>
          </a:p>
        </p:txBody>
      </p:sp>
      <p:sp>
        <p:nvSpPr>
          <p:cNvPr id="170" name="🤔️具体做啥？"/>
          <p:cNvSpPr/>
          <p:nvPr/>
        </p:nvSpPr>
        <p:spPr>
          <a:xfrm>
            <a:off x="591498" y="5711414"/>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🤔️具体做啥？</a:t>
            </a:r>
          </a:p>
        </p:txBody>
      </p:sp>
      <p:sp>
        <p:nvSpPr>
          <p:cNvPr id="171" name="第一节 进程调度的功能与时机"/>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进程调度的功能与时机</a:t>
            </a:r>
          </a:p>
        </p:txBody>
      </p:sp>
      <p:sp>
        <p:nvSpPr>
          <p:cNvPr id="172" name="进程调度的时机"/>
          <p:cNvSpPr/>
          <p:nvPr/>
        </p:nvSpPr>
        <p:spPr>
          <a:xfrm>
            <a:off x="579599" y="8243166"/>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进程调度的时机</a:t>
            </a:r>
          </a:p>
        </p:txBody>
      </p:sp>
      <p:sp>
        <p:nvSpPr>
          <p:cNvPr id="173" name="🤔️啥时候需要进程调度？"/>
          <p:cNvSpPr/>
          <p:nvPr/>
        </p:nvSpPr>
        <p:spPr>
          <a:xfrm>
            <a:off x="658061" y="9335246"/>
            <a:ext cx="709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🤔️啥时候需要进程调度？</a:t>
            </a:r>
          </a:p>
        </p:txBody>
      </p:sp>
      <p:sp>
        <p:nvSpPr>
          <p:cNvPr id="174" name="A. 进程正常结束"/>
          <p:cNvSpPr/>
          <p:nvPr/>
        </p:nvSpPr>
        <p:spPr>
          <a:xfrm>
            <a:off x="9027239" y="8589833"/>
            <a:ext cx="470090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A. 进程正常结束</a:t>
            </a:r>
          </a:p>
        </p:txBody>
      </p:sp>
      <p:sp>
        <p:nvSpPr>
          <p:cNvPr id="175" name="B. 进程阻塞"/>
          <p:cNvSpPr/>
          <p:nvPr/>
        </p:nvSpPr>
        <p:spPr>
          <a:xfrm>
            <a:off x="14471511" y="8589833"/>
            <a:ext cx="343090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B. 进程阻塞</a:t>
            </a:r>
          </a:p>
        </p:txBody>
      </p:sp>
      <p:sp>
        <p:nvSpPr>
          <p:cNvPr id="176" name="C. 有更高优先级进程到来"/>
          <p:cNvSpPr/>
          <p:nvPr/>
        </p:nvSpPr>
        <p:spPr>
          <a:xfrm>
            <a:off x="8985980" y="9784657"/>
            <a:ext cx="727583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C. 有更高优先级进程到来</a:t>
            </a:r>
          </a:p>
        </p:txBody>
      </p:sp>
      <p:sp>
        <p:nvSpPr>
          <p:cNvPr id="177" name="D. 时间片用完"/>
          <p:cNvSpPr/>
          <p:nvPr/>
        </p:nvSpPr>
        <p:spPr>
          <a:xfrm>
            <a:off x="9021205" y="10979481"/>
            <a:ext cx="410083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D. 时间片用完</a:t>
            </a:r>
          </a:p>
        </p:txBody>
      </p:sp>
      <p:sp>
        <p:nvSpPr>
          <p:cNvPr id="178" name="E. 进程异常结束"/>
          <p:cNvSpPr/>
          <p:nvPr/>
        </p:nvSpPr>
        <p:spPr>
          <a:xfrm>
            <a:off x="14540657" y="10979481"/>
            <a:ext cx="466534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E. 进程异常结束</a:t>
            </a:r>
          </a:p>
        </p:txBody>
      </p:sp>
      <p:pic>
        <p:nvPicPr>
          <p:cNvPr id="180" name="屏幕快照 2019-03-05 下午6.11.12.png" descr="屏幕快照 2019-03-05 下午6.11.12.png"/>
          <p:cNvPicPr>
            <a:picLocks noChangeAspect="1"/>
          </p:cNvPicPr>
          <p:nvPr/>
        </p:nvPicPr>
        <p:blipFill>
          <a:blip r:embed="rId4">
            <a:extLst/>
          </a:blip>
          <a:stretch>
            <a:fillRect/>
          </a:stretch>
        </p:blipFill>
        <p:spPr>
          <a:xfrm>
            <a:off x="19373698" y="800395"/>
            <a:ext cx="4285549" cy="1031377"/>
          </a:xfrm>
          <a:prstGeom prst="rect">
            <a:avLst/>
          </a:prstGeom>
          <a:ln w="12700">
            <a:miter lim="400000"/>
          </a:ln>
        </p:spPr>
      </p:pic>
      <p:sp>
        <p:nvSpPr>
          <p:cNvPr id="20" name="3.1.1 进程调度的功能"/>
          <p:cNvSpPr/>
          <p:nvPr/>
        </p:nvSpPr>
        <p:spPr>
          <a:xfrm>
            <a:off x="91067" y="77507"/>
            <a:ext cx="2154436"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dirty="0" smtClean="0">
                <a:solidFill>
                  <a:schemeClr val="bg1">
                    <a:lumMod val="75000"/>
                  </a:schemeClr>
                </a:solidFill>
                <a:latin typeface="SimSun" charset="-122"/>
                <a:ea typeface="SimSun" charset="-122"/>
                <a:cs typeface="SimSun" charset="-122"/>
              </a:rPr>
              <a:t>3.1.</a:t>
            </a:r>
            <a:r>
              <a:rPr lang="en-US" altLang="zh-CN" sz="1600" dirty="0" smtClean="0">
                <a:solidFill>
                  <a:schemeClr val="bg1">
                    <a:lumMod val="75000"/>
                  </a:schemeClr>
                </a:solidFill>
                <a:latin typeface="SimSun" charset="-122"/>
                <a:ea typeface="SimSun" charset="-122"/>
                <a:cs typeface="SimSun" charset="-122"/>
              </a:rPr>
              <a:t>2</a:t>
            </a:r>
            <a:r>
              <a:rPr sz="1600" dirty="0" smtClean="0">
                <a:solidFill>
                  <a:schemeClr val="bg1">
                    <a:lumMod val="75000"/>
                  </a:schemeClr>
                </a:solidFill>
                <a:latin typeface="SimSun" charset="-122"/>
                <a:ea typeface="SimSun" charset="-122"/>
                <a:cs typeface="SimSun" charset="-122"/>
              </a:rPr>
              <a:t> 进程调度的</a:t>
            </a:r>
            <a:r>
              <a:rPr lang="zh-CN" altLang="en-US" sz="1600" dirty="0" smtClean="0">
                <a:solidFill>
                  <a:schemeClr val="bg1">
                    <a:lumMod val="75000"/>
                  </a:schemeClr>
                </a:solidFill>
                <a:latin typeface="SimSun" charset="-122"/>
                <a:ea typeface="SimSun" charset="-122"/>
                <a:cs typeface="SimSun" charset="-122"/>
              </a:rPr>
              <a:t>时机</a:t>
            </a:r>
            <a:endParaRPr sz="1600" dirty="0">
              <a:solidFill>
                <a:schemeClr val="bg1">
                  <a:lumMod val="75000"/>
                </a:schemeClr>
              </a:solidFill>
              <a:latin typeface="SimSun" charset="-122"/>
              <a:ea typeface="SimSun" charset="-122"/>
              <a:cs typeface="SimSun" charset="-122"/>
            </a:endParaRP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85" name="进程调度的功能"/>
          <p:cNvSpPr/>
          <p:nvPr/>
        </p:nvSpPr>
        <p:spPr>
          <a:xfrm>
            <a:off x="579599" y="2087583"/>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进程调度的功能</a:t>
            </a:r>
          </a:p>
        </p:txBody>
      </p:sp>
      <p:sp>
        <p:nvSpPr>
          <p:cNvPr id="186" name="进程调度的功能与时机"/>
          <p:cNvSpPr/>
          <p:nvPr/>
        </p:nvSpPr>
        <p:spPr>
          <a:xfrm>
            <a:off x="517620" y="386964"/>
            <a:ext cx="6961905"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rPr dirty="0"/>
              <a:t>进程调度的功能与时机</a:t>
            </a:r>
          </a:p>
        </p:txBody>
      </p:sp>
      <p:sp>
        <p:nvSpPr>
          <p:cNvPr id="187" name="👉进程调度的功能由操作系统的进程调度程序完成"/>
          <p:cNvSpPr/>
          <p:nvPr/>
        </p:nvSpPr>
        <p:spPr>
          <a:xfrm>
            <a:off x="550264" y="4271744"/>
            <a:ext cx="140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👉进程调度的功能由操作系统的</a:t>
            </a:r>
            <a:r>
              <a:rPr b="1">
                <a:latin typeface="Helvetica"/>
                <a:ea typeface="Helvetica"/>
                <a:cs typeface="Helvetica"/>
                <a:sym typeface="Helvetica"/>
              </a:rPr>
              <a:t>进程调度程序</a:t>
            </a:r>
            <a:r>
              <a:t>完成</a:t>
            </a:r>
          </a:p>
        </p:txBody>
      </p:sp>
      <p:sp>
        <p:nvSpPr>
          <p:cNvPr id="188" name="👉按照某种策略和算法从就绪态进程中为当前空闲的CPU选择在其上运行的新进程"/>
          <p:cNvSpPr/>
          <p:nvPr/>
        </p:nvSpPr>
        <p:spPr>
          <a:xfrm>
            <a:off x="669503" y="6803495"/>
            <a:ext cx="2304499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👉按照某种策略和算法</a:t>
            </a:r>
            <a:r>
              <a:rPr b="1">
                <a:latin typeface="Helvetica"/>
                <a:ea typeface="Helvetica"/>
                <a:cs typeface="Helvetica"/>
                <a:sym typeface="Helvetica"/>
              </a:rPr>
              <a:t>从就绪态进程中为当前空闲的CPU选择在其上运行的新进程</a:t>
            </a:r>
          </a:p>
        </p:txBody>
      </p:sp>
      <p:sp>
        <p:nvSpPr>
          <p:cNvPr id="189" name="🤔️谁来完成？"/>
          <p:cNvSpPr/>
          <p:nvPr/>
        </p:nvSpPr>
        <p:spPr>
          <a:xfrm>
            <a:off x="591498" y="3179663"/>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🤔️谁来完成？</a:t>
            </a:r>
          </a:p>
        </p:txBody>
      </p:sp>
      <p:sp>
        <p:nvSpPr>
          <p:cNvPr id="190" name="🤔️具体做啥？"/>
          <p:cNvSpPr/>
          <p:nvPr/>
        </p:nvSpPr>
        <p:spPr>
          <a:xfrm>
            <a:off x="591498" y="5711414"/>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🤔️具体做啥？</a:t>
            </a:r>
          </a:p>
        </p:txBody>
      </p:sp>
      <p:sp>
        <p:nvSpPr>
          <p:cNvPr id="191" name="第一节 进程调度的功能与时机"/>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进程调度的功能与时机</a:t>
            </a:r>
          </a:p>
        </p:txBody>
      </p:sp>
      <p:sp>
        <p:nvSpPr>
          <p:cNvPr id="192" name="进程调度的时机"/>
          <p:cNvSpPr/>
          <p:nvPr/>
        </p:nvSpPr>
        <p:spPr>
          <a:xfrm>
            <a:off x="579599" y="8243166"/>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进程调度的时机</a:t>
            </a:r>
          </a:p>
        </p:txBody>
      </p:sp>
      <p:sp>
        <p:nvSpPr>
          <p:cNvPr id="193" name="🤔️啥时候需要进程调度？"/>
          <p:cNvSpPr/>
          <p:nvPr/>
        </p:nvSpPr>
        <p:spPr>
          <a:xfrm>
            <a:off x="658061" y="9335246"/>
            <a:ext cx="709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🤔️啥时候需要进程调度？</a:t>
            </a:r>
          </a:p>
        </p:txBody>
      </p:sp>
      <p:sp>
        <p:nvSpPr>
          <p:cNvPr id="194" name="进程正常或异常结束、进程阻塞、有更高优先级进程到来、时间片用完时都会导致进程调度。"/>
          <p:cNvSpPr/>
          <p:nvPr/>
        </p:nvSpPr>
        <p:spPr>
          <a:xfrm>
            <a:off x="819613" y="10413992"/>
            <a:ext cx="20487248" cy="19062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u="sng"/>
            </a:lvl1pPr>
          </a:lstStyle>
          <a:p>
            <a:r>
              <a:t>进程正常或异常结束、进程阻塞、有更高优先级进程到来、时间片用完时都会导致进程调度。</a:t>
            </a:r>
          </a:p>
        </p:txBody>
      </p:sp>
      <p:pic>
        <p:nvPicPr>
          <p:cNvPr id="196" name="屏幕快照 2019-03-05 下午6.11.12.png" descr="屏幕快照 2019-03-05 下午6.11.12.png"/>
          <p:cNvPicPr>
            <a:picLocks noChangeAspect="1"/>
          </p:cNvPicPr>
          <p:nvPr/>
        </p:nvPicPr>
        <p:blipFill>
          <a:blip r:embed="rId4">
            <a:extLst/>
          </a:blip>
          <a:stretch>
            <a:fillRect/>
          </a:stretch>
        </p:blipFill>
        <p:spPr>
          <a:xfrm>
            <a:off x="19373698" y="800395"/>
            <a:ext cx="4285549" cy="1031377"/>
          </a:xfrm>
          <a:prstGeom prst="rect">
            <a:avLst/>
          </a:prstGeom>
          <a:ln w="12700">
            <a:miter lim="400000"/>
          </a:ln>
        </p:spPr>
      </p:pic>
      <p:sp>
        <p:nvSpPr>
          <p:cNvPr id="15" name="3.1.1 进程调度的功能"/>
          <p:cNvSpPr/>
          <p:nvPr/>
        </p:nvSpPr>
        <p:spPr>
          <a:xfrm>
            <a:off x="91067" y="77507"/>
            <a:ext cx="2154436"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dirty="0" smtClean="0">
                <a:solidFill>
                  <a:schemeClr val="bg1">
                    <a:lumMod val="75000"/>
                  </a:schemeClr>
                </a:solidFill>
                <a:latin typeface="SimSun" charset="-122"/>
                <a:ea typeface="SimSun" charset="-122"/>
                <a:cs typeface="SimSun" charset="-122"/>
              </a:rPr>
              <a:t>3.1.</a:t>
            </a:r>
            <a:r>
              <a:rPr lang="en-US" altLang="zh-CN" sz="1600" dirty="0" smtClean="0">
                <a:solidFill>
                  <a:schemeClr val="bg1">
                    <a:lumMod val="75000"/>
                  </a:schemeClr>
                </a:solidFill>
                <a:latin typeface="SimSun" charset="-122"/>
                <a:ea typeface="SimSun" charset="-122"/>
                <a:cs typeface="SimSun" charset="-122"/>
              </a:rPr>
              <a:t>2</a:t>
            </a:r>
            <a:r>
              <a:rPr sz="1600" dirty="0" smtClean="0">
                <a:solidFill>
                  <a:schemeClr val="bg1">
                    <a:lumMod val="75000"/>
                  </a:schemeClr>
                </a:solidFill>
                <a:latin typeface="SimSun" charset="-122"/>
                <a:ea typeface="SimSun" charset="-122"/>
                <a:cs typeface="SimSun" charset="-122"/>
              </a:rPr>
              <a:t> 进程调度的</a:t>
            </a:r>
            <a:r>
              <a:rPr lang="zh-CN" altLang="en-US" sz="1600" dirty="0" smtClean="0">
                <a:solidFill>
                  <a:schemeClr val="bg1">
                    <a:lumMod val="75000"/>
                  </a:schemeClr>
                </a:solidFill>
                <a:latin typeface="SimSun" charset="-122"/>
                <a:ea typeface="SimSun" charset="-122"/>
                <a:cs typeface="SimSun" charset="-122"/>
              </a:rPr>
              <a:t>时机</a:t>
            </a:r>
            <a:endParaRPr sz="1600" dirty="0">
              <a:solidFill>
                <a:schemeClr val="bg1">
                  <a:lumMod val="75000"/>
                </a:schemeClr>
              </a:solidFill>
              <a:latin typeface="SimSun" charset="-122"/>
              <a:ea typeface="SimSun" charset="-122"/>
              <a:cs typeface="SimSun" charset="-122"/>
            </a:endParaRP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99"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00" name="以下不会导致进程调度的情况是（）…"/>
          <p:cNvSpPr/>
          <p:nvPr/>
        </p:nvSpPr>
        <p:spPr>
          <a:xfrm>
            <a:off x="7478315" y="4206992"/>
            <a:ext cx="10036970"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以下不会导致进程调度的情况是（）</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进程结束</a:t>
            </a:r>
          </a:p>
          <a:p>
            <a:pPr algn="l">
              <a:defRPr sz="4800">
                <a:latin typeface="Lantinghei SC Extralight"/>
                <a:ea typeface="Lantinghei SC Extralight"/>
                <a:cs typeface="Lantinghei SC Extralight"/>
                <a:sym typeface="Lantinghei SC Extralight"/>
              </a:defRPr>
            </a:pPr>
            <a:r>
              <a:t>B. 时间片用完</a:t>
            </a:r>
          </a:p>
          <a:p>
            <a:pPr algn="l">
              <a:defRPr sz="4800">
                <a:latin typeface="Lantinghei SC Extralight"/>
                <a:ea typeface="Lantinghei SC Extralight"/>
                <a:cs typeface="Lantinghei SC Extralight"/>
                <a:sym typeface="Lantinghei SC Extralight"/>
              </a:defRPr>
            </a:pPr>
            <a:r>
              <a:t>C. 进程阻塞</a:t>
            </a:r>
          </a:p>
          <a:p>
            <a:pPr algn="l">
              <a:defRPr sz="4800">
                <a:latin typeface="Lantinghei SC Extralight"/>
                <a:ea typeface="Lantinghei SC Extralight"/>
                <a:cs typeface="Lantinghei SC Extralight"/>
                <a:sym typeface="Lantinghei SC Extralight"/>
              </a:defRPr>
            </a:pPr>
            <a:r>
              <a:t>D. 有更低优先级进程到来</a:t>
            </a:r>
          </a:p>
        </p:txBody>
      </p:sp>
      <p:sp>
        <p:nvSpPr>
          <p:cNvPr id="201" name="第一节 进程调度的功能与时机"/>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进程调度的功能与时机</a:t>
            </a:r>
          </a:p>
        </p:txBody>
      </p:sp>
      <p:sp>
        <p:nvSpPr>
          <p:cNvPr id="6" name="3.1.1 进程调度的功能"/>
          <p:cNvSpPr/>
          <p:nvPr/>
        </p:nvSpPr>
        <p:spPr>
          <a:xfrm>
            <a:off x="91067" y="77507"/>
            <a:ext cx="2154436"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dirty="0" smtClean="0">
                <a:solidFill>
                  <a:schemeClr val="bg1">
                    <a:lumMod val="75000"/>
                  </a:schemeClr>
                </a:solidFill>
                <a:latin typeface="SimSun" charset="-122"/>
                <a:ea typeface="SimSun" charset="-122"/>
                <a:cs typeface="SimSun" charset="-122"/>
              </a:rPr>
              <a:t>3.1.</a:t>
            </a:r>
            <a:r>
              <a:rPr lang="en-US" altLang="zh-CN" sz="1600" dirty="0" smtClean="0">
                <a:solidFill>
                  <a:schemeClr val="bg1">
                    <a:lumMod val="75000"/>
                  </a:schemeClr>
                </a:solidFill>
                <a:latin typeface="SimSun" charset="-122"/>
                <a:ea typeface="SimSun" charset="-122"/>
                <a:cs typeface="SimSun" charset="-122"/>
              </a:rPr>
              <a:t>2</a:t>
            </a:r>
            <a:r>
              <a:rPr sz="1600" dirty="0" smtClean="0">
                <a:solidFill>
                  <a:schemeClr val="bg1">
                    <a:lumMod val="75000"/>
                  </a:schemeClr>
                </a:solidFill>
                <a:latin typeface="SimSun" charset="-122"/>
                <a:ea typeface="SimSun" charset="-122"/>
                <a:cs typeface="SimSun" charset="-122"/>
              </a:rPr>
              <a:t> 进程调度的</a:t>
            </a:r>
            <a:r>
              <a:rPr lang="zh-CN" altLang="en-US" sz="1600" dirty="0" smtClean="0">
                <a:solidFill>
                  <a:schemeClr val="bg1">
                    <a:lumMod val="75000"/>
                  </a:schemeClr>
                </a:solidFill>
                <a:latin typeface="SimSun" charset="-122"/>
                <a:ea typeface="SimSun" charset="-122"/>
                <a:cs typeface="SimSun" charset="-122"/>
              </a:rPr>
              <a:t>时机</a:t>
            </a:r>
            <a:endParaRPr sz="1600" dirty="0">
              <a:solidFill>
                <a:schemeClr val="bg1">
                  <a:lumMod val="75000"/>
                </a:schemeClr>
              </a:solidFill>
              <a:latin typeface="SimSun" charset="-122"/>
              <a:ea typeface="SimSun" charset="-122"/>
              <a:cs typeface="SimSun" charset="-122"/>
            </a:endParaRP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04"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05" name="以下不会导致进程调度的情况是（）…"/>
          <p:cNvSpPr/>
          <p:nvPr/>
        </p:nvSpPr>
        <p:spPr>
          <a:xfrm>
            <a:off x="7478315" y="4206992"/>
            <a:ext cx="10036970"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以下不会导致进程调度的情况是（）</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进程结束</a:t>
            </a:r>
          </a:p>
          <a:p>
            <a:pPr algn="l">
              <a:defRPr sz="4800">
                <a:latin typeface="Lantinghei SC Extralight"/>
                <a:ea typeface="Lantinghei SC Extralight"/>
                <a:cs typeface="Lantinghei SC Extralight"/>
                <a:sym typeface="Lantinghei SC Extralight"/>
              </a:defRPr>
            </a:pPr>
            <a:r>
              <a:t>B. 时间片用完</a:t>
            </a:r>
          </a:p>
          <a:p>
            <a:pPr algn="l">
              <a:defRPr sz="4800">
                <a:latin typeface="Lantinghei SC Extralight"/>
                <a:ea typeface="Lantinghei SC Extralight"/>
                <a:cs typeface="Lantinghei SC Extralight"/>
                <a:sym typeface="Lantinghei SC Extralight"/>
              </a:defRPr>
            </a:pPr>
            <a:r>
              <a:t>C. 进程阻塞</a:t>
            </a:r>
          </a:p>
          <a:p>
            <a:pPr algn="l">
              <a:defRPr sz="4800">
                <a:solidFill>
                  <a:schemeClr val="accent5"/>
                </a:solidFill>
                <a:latin typeface="Lantinghei SC Extralight"/>
                <a:ea typeface="Lantinghei SC Extralight"/>
                <a:cs typeface="Lantinghei SC Extralight"/>
                <a:sym typeface="Lantinghei SC Extralight"/>
              </a:defRPr>
            </a:pPr>
            <a:r>
              <a:t>D. 有更低优先级进程到来</a:t>
            </a:r>
          </a:p>
        </p:txBody>
      </p:sp>
      <p:sp>
        <p:nvSpPr>
          <p:cNvPr id="206" name="第一节 进程调度的功能与时机"/>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进程调度的功能与时机</a:t>
            </a:r>
          </a:p>
        </p:txBody>
      </p:sp>
      <p:sp>
        <p:nvSpPr>
          <p:cNvPr id="6" name="3.1.1 进程调度的功能"/>
          <p:cNvSpPr/>
          <p:nvPr/>
        </p:nvSpPr>
        <p:spPr>
          <a:xfrm>
            <a:off x="91067" y="77507"/>
            <a:ext cx="2154436"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dirty="0" smtClean="0">
                <a:solidFill>
                  <a:schemeClr val="bg1">
                    <a:lumMod val="75000"/>
                  </a:schemeClr>
                </a:solidFill>
                <a:latin typeface="SimSun" charset="-122"/>
                <a:ea typeface="SimSun" charset="-122"/>
                <a:cs typeface="SimSun" charset="-122"/>
              </a:rPr>
              <a:t>3.1.</a:t>
            </a:r>
            <a:r>
              <a:rPr lang="en-US" altLang="zh-CN" sz="1600" dirty="0" smtClean="0">
                <a:solidFill>
                  <a:schemeClr val="bg1">
                    <a:lumMod val="75000"/>
                  </a:schemeClr>
                </a:solidFill>
                <a:latin typeface="SimSun" charset="-122"/>
                <a:ea typeface="SimSun" charset="-122"/>
                <a:cs typeface="SimSun" charset="-122"/>
              </a:rPr>
              <a:t>2</a:t>
            </a:r>
            <a:r>
              <a:rPr sz="1600" dirty="0" smtClean="0">
                <a:solidFill>
                  <a:schemeClr val="bg1">
                    <a:lumMod val="75000"/>
                  </a:schemeClr>
                </a:solidFill>
                <a:latin typeface="SimSun" charset="-122"/>
                <a:ea typeface="SimSun" charset="-122"/>
                <a:cs typeface="SimSun" charset="-122"/>
              </a:rPr>
              <a:t> 进程调度的</a:t>
            </a:r>
            <a:r>
              <a:rPr lang="zh-CN" altLang="en-US" sz="1600" dirty="0" smtClean="0">
                <a:solidFill>
                  <a:schemeClr val="bg1">
                    <a:lumMod val="75000"/>
                  </a:schemeClr>
                </a:solidFill>
                <a:latin typeface="SimSun" charset="-122"/>
                <a:ea typeface="SimSun" charset="-122"/>
                <a:cs typeface="SimSun" charset="-122"/>
              </a:rPr>
              <a:t>时机</a:t>
            </a:r>
            <a:endParaRPr sz="1600" dirty="0">
              <a:solidFill>
                <a:schemeClr val="bg1">
                  <a:lumMod val="75000"/>
                </a:schemeClr>
              </a:solidFill>
              <a:latin typeface="SimSun" charset="-122"/>
              <a:ea typeface="SimSun" charset="-122"/>
              <a:cs typeface="SimSun" charset="-122"/>
            </a:endParaRP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hapter 2 处理器管理"/>
          <p:cNvSpPr/>
          <p:nvPr/>
        </p:nvSpPr>
        <p:spPr>
          <a:xfrm>
            <a:off x="10233024" y="12765819"/>
            <a:ext cx="39179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处理器管理</a:t>
            </a:r>
          </a:p>
        </p:txBody>
      </p:sp>
      <p:sp>
        <p:nvSpPr>
          <p:cNvPr id="209"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10" name="1304／1007…"/>
          <p:cNvSpPr/>
          <p:nvPr/>
        </p:nvSpPr>
        <p:spPr>
          <a:xfrm>
            <a:off x="2414587" y="5863755"/>
            <a:ext cx="19554826"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1304／1007</a:t>
            </a:r>
          </a:p>
          <a:p>
            <a:pPr algn="l">
              <a:defRPr sz="4800">
                <a:latin typeface="Lantinghei SC Extralight"/>
                <a:ea typeface="Lantinghei SC Extralight"/>
                <a:cs typeface="Lantinghei SC Extralight"/>
                <a:sym typeface="Lantinghei SC Extralight"/>
              </a:defRPr>
            </a:pPr>
            <a:r>
              <a:t>一个进程被中断后，什么时间能再占用处理器是与______的策略有关。</a:t>
            </a:r>
          </a:p>
        </p:txBody>
      </p:sp>
      <p:sp>
        <p:nvSpPr>
          <p:cNvPr id="211" name="第一节 进程调度的功能与时机"/>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进程调度的功能与时机</a:t>
            </a:r>
          </a:p>
        </p:txBody>
      </p:sp>
      <p:sp>
        <p:nvSpPr>
          <p:cNvPr id="6" name="3.1.1 进程调度的功能"/>
          <p:cNvSpPr/>
          <p:nvPr/>
        </p:nvSpPr>
        <p:spPr>
          <a:xfrm>
            <a:off x="91067" y="77507"/>
            <a:ext cx="2154436"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dirty="0" smtClean="0">
                <a:solidFill>
                  <a:schemeClr val="bg1">
                    <a:lumMod val="75000"/>
                  </a:schemeClr>
                </a:solidFill>
                <a:latin typeface="SimSun" charset="-122"/>
                <a:ea typeface="SimSun" charset="-122"/>
                <a:cs typeface="SimSun" charset="-122"/>
              </a:rPr>
              <a:t>3.1.</a:t>
            </a:r>
            <a:r>
              <a:rPr lang="en-US" altLang="zh-CN" sz="1600" dirty="0" smtClean="0">
                <a:solidFill>
                  <a:schemeClr val="bg1">
                    <a:lumMod val="75000"/>
                  </a:schemeClr>
                </a:solidFill>
                <a:latin typeface="SimSun" charset="-122"/>
                <a:ea typeface="SimSun" charset="-122"/>
                <a:cs typeface="SimSun" charset="-122"/>
              </a:rPr>
              <a:t>2</a:t>
            </a:r>
            <a:r>
              <a:rPr sz="1600" dirty="0" smtClean="0">
                <a:solidFill>
                  <a:schemeClr val="bg1">
                    <a:lumMod val="75000"/>
                  </a:schemeClr>
                </a:solidFill>
                <a:latin typeface="SimSun" charset="-122"/>
                <a:ea typeface="SimSun" charset="-122"/>
                <a:cs typeface="SimSun" charset="-122"/>
              </a:rPr>
              <a:t> 进程调度的</a:t>
            </a:r>
            <a:r>
              <a:rPr lang="zh-CN" altLang="en-US" sz="1600" dirty="0" smtClean="0">
                <a:solidFill>
                  <a:schemeClr val="bg1">
                    <a:lumMod val="75000"/>
                  </a:schemeClr>
                </a:solidFill>
                <a:latin typeface="SimSun" charset="-122"/>
                <a:ea typeface="SimSun" charset="-122"/>
                <a:cs typeface="SimSun" charset="-122"/>
              </a:rPr>
              <a:t>时机</a:t>
            </a:r>
            <a:endParaRPr sz="1600" dirty="0">
              <a:solidFill>
                <a:schemeClr val="bg1">
                  <a:lumMod val="75000"/>
                </a:schemeClr>
              </a:solidFill>
              <a:latin typeface="SimSun" charset="-122"/>
              <a:ea typeface="SimSun" charset="-122"/>
              <a:cs typeface="SimSun" charset="-122"/>
            </a:endParaRPr>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Chapter 2 处理器管理"/>
          <p:cNvSpPr/>
          <p:nvPr/>
        </p:nvSpPr>
        <p:spPr>
          <a:xfrm>
            <a:off x="10233024" y="12765819"/>
            <a:ext cx="39179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处理器管理</a:t>
            </a:r>
          </a:p>
        </p:txBody>
      </p:sp>
      <p:sp>
        <p:nvSpPr>
          <p:cNvPr id="214"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15" name="1304／1007…"/>
          <p:cNvSpPr/>
          <p:nvPr/>
        </p:nvSpPr>
        <p:spPr>
          <a:xfrm>
            <a:off x="2414587" y="5863755"/>
            <a:ext cx="19554826"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1304／1007</a:t>
            </a:r>
          </a:p>
          <a:p>
            <a:pPr algn="l">
              <a:defRPr sz="4800">
                <a:latin typeface="Lantinghei SC Extralight"/>
                <a:ea typeface="Lantinghei SC Extralight"/>
                <a:cs typeface="Lantinghei SC Extralight"/>
                <a:sym typeface="Lantinghei SC Extralight"/>
              </a:defRPr>
            </a:pPr>
            <a:r>
              <a:t>一个进程被中断后，什么时间能再占用处理器是与______的策略有关。</a:t>
            </a:r>
          </a:p>
        </p:txBody>
      </p:sp>
      <p:sp>
        <p:nvSpPr>
          <p:cNvPr id="216" name="进程调度"/>
          <p:cNvSpPr/>
          <p:nvPr/>
        </p:nvSpPr>
        <p:spPr>
          <a:xfrm>
            <a:off x="14792094" y="6282855"/>
            <a:ext cx="4563231"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进程调度</a:t>
            </a:r>
          </a:p>
        </p:txBody>
      </p:sp>
      <p:sp>
        <p:nvSpPr>
          <p:cNvPr id="217" name="第一节 进程调度的功能与时机"/>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进程调度的功能与时机</a:t>
            </a:r>
          </a:p>
        </p:txBody>
      </p:sp>
      <p:sp>
        <p:nvSpPr>
          <p:cNvPr id="7" name="3.1.1 进程调度的功能"/>
          <p:cNvSpPr/>
          <p:nvPr/>
        </p:nvSpPr>
        <p:spPr>
          <a:xfrm>
            <a:off x="91067" y="77507"/>
            <a:ext cx="2154436"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dirty="0" smtClean="0">
                <a:solidFill>
                  <a:schemeClr val="bg1">
                    <a:lumMod val="75000"/>
                  </a:schemeClr>
                </a:solidFill>
                <a:latin typeface="SimSun" charset="-122"/>
                <a:ea typeface="SimSun" charset="-122"/>
                <a:cs typeface="SimSun" charset="-122"/>
              </a:rPr>
              <a:t>3.1.</a:t>
            </a:r>
            <a:r>
              <a:rPr lang="en-US" altLang="zh-CN" sz="1600" dirty="0" smtClean="0">
                <a:solidFill>
                  <a:schemeClr val="bg1">
                    <a:lumMod val="75000"/>
                  </a:schemeClr>
                </a:solidFill>
                <a:latin typeface="SimSun" charset="-122"/>
                <a:ea typeface="SimSun" charset="-122"/>
                <a:cs typeface="SimSun" charset="-122"/>
              </a:rPr>
              <a:t>2</a:t>
            </a:r>
            <a:r>
              <a:rPr sz="1600" dirty="0" smtClean="0">
                <a:solidFill>
                  <a:schemeClr val="bg1">
                    <a:lumMod val="75000"/>
                  </a:schemeClr>
                </a:solidFill>
                <a:latin typeface="SimSun" charset="-122"/>
                <a:ea typeface="SimSun" charset="-122"/>
                <a:cs typeface="SimSun" charset="-122"/>
              </a:rPr>
              <a:t> 进程调度的</a:t>
            </a:r>
            <a:r>
              <a:rPr lang="zh-CN" altLang="en-US" sz="1600" dirty="0" smtClean="0">
                <a:solidFill>
                  <a:schemeClr val="bg1">
                    <a:lumMod val="75000"/>
                  </a:schemeClr>
                </a:solidFill>
                <a:latin typeface="SimSun" charset="-122"/>
                <a:ea typeface="SimSun" charset="-122"/>
                <a:cs typeface="SimSun" charset="-122"/>
              </a:rPr>
              <a:t>时机</a:t>
            </a:r>
            <a:endParaRPr sz="1600" dirty="0">
              <a:solidFill>
                <a:schemeClr val="bg1">
                  <a:lumMod val="75000"/>
                </a:schemeClr>
              </a:solidFill>
              <a:latin typeface="SimSun" charset="-122"/>
              <a:ea typeface="SimSun" charset="-122"/>
              <a:cs typeface="SimSun" charset="-122"/>
            </a:endParaRP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20" name="1 进程调度的功能与时机"/>
          <p:cNvSpPr/>
          <p:nvPr/>
        </p:nvSpPr>
        <p:spPr>
          <a:xfrm>
            <a:off x="9349067" y="3617302"/>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进程调度的功能与时机</a:t>
            </a:r>
          </a:p>
        </p:txBody>
      </p:sp>
      <p:sp>
        <p:nvSpPr>
          <p:cNvPr id="221" name="2 进程调度算法"/>
          <p:cNvSpPr/>
          <p:nvPr/>
        </p:nvSpPr>
        <p:spPr>
          <a:xfrm>
            <a:off x="9349067" y="4680348"/>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进程调度算法</a:t>
            </a:r>
          </a:p>
        </p:txBody>
      </p:sp>
      <p:sp>
        <p:nvSpPr>
          <p:cNvPr id="222" name="3 实时系统中的调度"/>
          <p:cNvSpPr/>
          <p:nvPr/>
        </p:nvSpPr>
        <p:spPr>
          <a:xfrm>
            <a:off x="9349067" y="5743394"/>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实时系统中的调度</a:t>
            </a:r>
          </a:p>
        </p:txBody>
      </p:sp>
      <p:sp>
        <p:nvSpPr>
          <p:cNvPr id="223" name="4 进程切换"/>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进程切换</a:t>
            </a:r>
          </a:p>
        </p:txBody>
      </p:sp>
      <p:sp>
        <p:nvSpPr>
          <p:cNvPr id="224" name="5 多处理器调度"/>
          <p:cNvSpPr/>
          <p:nvPr/>
        </p:nvSpPr>
        <p:spPr>
          <a:xfrm>
            <a:off x="9349067" y="7869486"/>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多处理器调度</a:t>
            </a:r>
          </a:p>
        </p:txBody>
      </p:sp>
      <p:sp>
        <p:nvSpPr>
          <p:cNvPr id="225" name="6 死锁"/>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死锁</a:t>
            </a: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28" name="第二节 进程调度算法"/>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进程调度算法</a:t>
            </a:r>
          </a:p>
        </p:txBody>
      </p:sp>
      <p:sp>
        <p:nvSpPr>
          <p:cNvPr id="229" name="进程调度算法"/>
          <p:cNvSpPr/>
          <p:nvPr/>
        </p:nvSpPr>
        <p:spPr>
          <a:xfrm>
            <a:off x="644856" y="679064"/>
            <a:ext cx="51286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进程调度算法</a:t>
            </a:r>
          </a:p>
        </p:txBody>
      </p:sp>
      <p:sp>
        <p:nvSpPr>
          <p:cNvPr id="230" name="先来先服务调度算法"/>
          <p:cNvSpPr/>
          <p:nvPr/>
        </p:nvSpPr>
        <p:spPr>
          <a:xfrm>
            <a:off x="1365202" y="2940122"/>
            <a:ext cx="56007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先来先服务</a:t>
            </a:r>
            <a:r>
              <a:t>调度算法</a:t>
            </a:r>
          </a:p>
        </p:txBody>
      </p:sp>
      <p:sp>
        <p:nvSpPr>
          <p:cNvPr id="231" name="短进程优先调度算法"/>
          <p:cNvSpPr/>
          <p:nvPr/>
        </p:nvSpPr>
        <p:spPr>
          <a:xfrm>
            <a:off x="1365202" y="4319521"/>
            <a:ext cx="56007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短进程优先</a:t>
            </a:r>
            <a:r>
              <a:t>调度算法</a:t>
            </a:r>
          </a:p>
        </p:txBody>
      </p:sp>
      <p:sp>
        <p:nvSpPr>
          <p:cNvPr id="232" name="优先权调度算法"/>
          <p:cNvSpPr/>
          <p:nvPr/>
        </p:nvSpPr>
        <p:spPr>
          <a:xfrm>
            <a:off x="1390650" y="5698920"/>
            <a:ext cx="4381500"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优先权</a:t>
            </a:r>
            <a:r>
              <a:t>调度算法</a:t>
            </a:r>
          </a:p>
        </p:txBody>
      </p:sp>
      <p:sp>
        <p:nvSpPr>
          <p:cNvPr id="233" name="时间片轮转调度算法"/>
          <p:cNvSpPr/>
          <p:nvPr/>
        </p:nvSpPr>
        <p:spPr>
          <a:xfrm>
            <a:off x="1365202" y="7029522"/>
            <a:ext cx="56007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时间片轮转</a:t>
            </a:r>
            <a:r>
              <a:t>调度算法</a:t>
            </a:r>
          </a:p>
        </p:txBody>
      </p:sp>
      <p:sp>
        <p:nvSpPr>
          <p:cNvPr id="234" name="多级队列调度算法"/>
          <p:cNvSpPr/>
          <p:nvPr/>
        </p:nvSpPr>
        <p:spPr>
          <a:xfrm>
            <a:off x="1365202" y="8360123"/>
            <a:ext cx="49911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多级队列</a:t>
            </a:r>
            <a:r>
              <a:t>调度算法</a:t>
            </a:r>
          </a:p>
        </p:txBody>
      </p:sp>
      <p:sp>
        <p:nvSpPr>
          <p:cNvPr id="235" name="多级反馈队列调度算法"/>
          <p:cNvSpPr/>
          <p:nvPr/>
        </p:nvSpPr>
        <p:spPr>
          <a:xfrm>
            <a:off x="1365202" y="9836077"/>
            <a:ext cx="62103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多级反馈队列</a:t>
            </a:r>
            <a:r>
              <a:t>调度算法</a:t>
            </a:r>
          </a:p>
        </p:txBody>
      </p:sp>
      <p:sp>
        <p:nvSpPr>
          <p:cNvPr id="237" name="数学题✍️"/>
          <p:cNvSpPr/>
          <p:nvPr/>
        </p:nvSpPr>
        <p:spPr>
          <a:xfrm>
            <a:off x="9618600" y="6877122"/>
            <a:ext cx="3365501"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6400"/>
            </a:pPr>
            <a:r>
              <a:t>数学题</a:t>
            </a:r>
            <a:r>
              <a:rPr>
                <a:latin typeface="Apple Color Emoji"/>
                <a:ea typeface="Apple Color Emoji"/>
                <a:cs typeface="Apple Color Emoji"/>
                <a:sym typeface="Apple Color Emoji"/>
              </a:rPr>
              <a:t>✍️</a:t>
            </a:r>
          </a:p>
        </p:txBody>
      </p:sp>
      <p:sp>
        <p:nvSpPr>
          <p:cNvPr id="238" name="解法1"/>
          <p:cNvSpPr/>
          <p:nvPr/>
        </p:nvSpPr>
        <p:spPr>
          <a:xfrm>
            <a:off x="13664456" y="6417854"/>
            <a:ext cx="173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解法1</a:t>
            </a:r>
          </a:p>
        </p:txBody>
      </p:sp>
      <p:sp>
        <p:nvSpPr>
          <p:cNvPr id="239" name="解法2"/>
          <p:cNvSpPr/>
          <p:nvPr/>
        </p:nvSpPr>
        <p:spPr>
          <a:xfrm>
            <a:off x="13664456" y="7590390"/>
            <a:ext cx="173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解法2</a:t>
            </a:r>
          </a:p>
        </p:txBody>
      </p:sp>
      <p:sp>
        <p:nvSpPr>
          <p:cNvPr id="240" name="更好理解"/>
          <p:cNvSpPr/>
          <p:nvPr/>
        </p:nvSpPr>
        <p:spPr>
          <a:xfrm>
            <a:off x="16157616" y="6417854"/>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更好理解</a:t>
            </a:r>
          </a:p>
        </p:txBody>
      </p:sp>
      <p:sp>
        <p:nvSpPr>
          <p:cNvPr id="241" name="更省时间"/>
          <p:cNvSpPr/>
          <p:nvPr/>
        </p:nvSpPr>
        <p:spPr>
          <a:xfrm>
            <a:off x="16157616" y="759039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更省时间</a:t>
            </a:r>
          </a:p>
        </p:txBody>
      </p:sp>
      <p:sp>
        <p:nvSpPr>
          <p:cNvPr id="242" name="3.2.0 进程调度算法"/>
          <p:cNvSpPr/>
          <p:nvPr/>
        </p:nvSpPr>
        <p:spPr>
          <a:xfrm>
            <a:off x="119642" y="99475"/>
            <a:ext cx="3334246"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800">
                <a:solidFill>
                  <a:schemeClr val="bg1">
                    <a:lumMod val="75000"/>
                  </a:schemeClr>
                </a:solidFill>
                <a:latin typeface="SimSun" charset="-122"/>
                <a:ea typeface="SimSun" charset="-122"/>
                <a:cs typeface="SimSun" charset="-122"/>
              </a:rPr>
              <a:t>3.2.0 进程调度算法</a:t>
            </a:r>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47" name="第二节 进程调度算法"/>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进程调度算法</a:t>
            </a:r>
          </a:p>
        </p:txBody>
      </p:sp>
      <p:sp>
        <p:nvSpPr>
          <p:cNvPr id="248" name="选择调度方式和算法的若干准则"/>
          <p:cNvSpPr/>
          <p:nvPr/>
        </p:nvSpPr>
        <p:spPr>
          <a:xfrm>
            <a:off x="644856" y="653617"/>
            <a:ext cx="9540613"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选择调度方式和算法的若干准则</a:t>
            </a:r>
          </a:p>
        </p:txBody>
      </p:sp>
      <p:sp>
        <p:nvSpPr>
          <p:cNvPr id="249" name="🤔️什么样的算法是好的算法？"/>
          <p:cNvSpPr/>
          <p:nvPr/>
        </p:nvSpPr>
        <p:spPr>
          <a:xfrm>
            <a:off x="1230512" y="2388181"/>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🤔️什么样的算法是好的算法？</a:t>
            </a:r>
          </a:p>
        </p:txBody>
      </p:sp>
      <p:sp>
        <p:nvSpPr>
          <p:cNvPr id="250" name="作业从提交给系统开始，到作业完成，花费时间短"/>
          <p:cNvSpPr/>
          <p:nvPr/>
        </p:nvSpPr>
        <p:spPr>
          <a:xfrm>
            <a:off x="1307334" y="3872529"/>
            <a:ext cx="140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作业</a:t>
            </a:r>
            <a:r>
              <a:rPr b="1">
                <a:latin typeface="Helvetica"/>
                <a:ea typeface="Helvetica"/>
                <a:cs typeface="Helvetica"/>
                <a:sym typeface="Helvetica"/>
              </a:rPr>
              <a:t>从提交给系统开始，到作业完成</a:t>
            </a:r>
            <a:r>
              <a:t>，花费时间短</a:t>
            </a:r>
          </a:p>
        </p:txBody>
      </p:sp>
      <p:sp>
        <p:nvSpPr>
          <p:cNvPr id="251" name="保证作业在“开始截止时间”前开始，在“完成截止时间”前完成"/>
          <p:cNvSpPr/>
          <p:nvPr/>
        </p:nvSpPr>
        <p:spPr>
          <a:xfrm>
            <a:off x="1311290" y="6874818"/>
            <a:ext cx="1697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保证作业在“</a:t>
            </a:r>
            <a:r>
              <a:rPr b="1">
                <a:latin typeface="Helvetica"/>
                <a:ea typeface="Helvetica"/>
                <a:cs typeface="Helvetica"/>
                <a:sym typeface="Helvetica"/>
              </a:rPr>
              <a:t>开始截止时间</a:t>
            </a:r>
            <a:r>
              <a:t>”前开始，在“</a:t>
            </a:r>
            <a:r>
              <a:rPr b="1">
                <a:latin typeface="Helvetica"/>
                <a:ea typeface="Helvetica"/>
                <a:cs typeface="Helvetica"/>
                <a:sym typeface="Helvetica"/>
              </a:rPr>
              <a:t>完成截止时间</a:t>
            </a:r>
            <a:r>
              <a:t>”前完成</a:t>
            </a:r>
          </a:p>
        </p:txBody>
      </p:sp>
      <p:sp>
        <p:nvSpPr>
          <p:cNvPr id="252" name="系统在单位时间内完成的作业量多"/>
          <p:cNvSpPr/>
          <p:nvPr/>
        </p:nvSpPr>
        <p:spPr>
          <a:xfrm>
            <a:off x="1315934" y="8350563"/>
            <a:ext cx="963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系统在单位时间内完成的作业量多</a:t>
            </a:r>
          </a:p>
        </p:txBody>
      </p:sp>
      <p:sp>
        <p:nvSpPr>
          <p:cNvPr id="253" name="CPU的利用率尽可能高"/>
          <p:cNvSpPr/>
          <p:nvPr/>
        </p:nvSpPr>
        <p:spPr>
          <a:xfrm>
            <a:off x="1359144" y="9826307"/>
            <a:ext cx="64992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CPU的利用率尽可能高</a:t>
            </a:r>
          </a:p>
        </p:txBody>
      </p:sp>
      <p:sp>
        <p:nvSpPr>
          <p:cNvPr id="254" name="从用户提交作业开始，到系统开始响应，花费时间短"/>
          <p:cNvSpPr/>
          <p:nvPr/>
        </p:nvSpPr>
        <p:spPr>
          <a:xfrm>
            <a:off x="1295199" y="5399073"/>
            <a:ext cx="147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从用户提交作业开始，到系统开始响应，花费时间短</a:t>
            </a:r>
          </a:p>
        </p:txBody>
      </p:sp>
      <p:sp>
        <p:nvSpPr>
          <p:cNvPr id="255" name="3.2.1.0 选择调度方式和算法的若干准则"/>
          <p:cNvSpPr/>
          <p:nvPr/>
        </p:nvSpPr>
        <p:spPr>
          <a:xfrm>
            <a:off x="119642" y="130252"/>
            <a:ext cx="5642570"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3.2.1.0 选择调度方式和算法的若干准则</a:t>
            </a:r>
          </a:p>
        </p:txBody>
      </p:sp>
      <p:pic>
        <p:nvPicPr>
          <p:cNvPr id="256" name="屏幕快照 2019-03-05 下午6.15.32.png" descr="屏幕快照 2019-03-05 下午6.15.32.png"/>
          <p:cNvPicPr>
            <a:picLocks noChangeAspect="1"/>
          </p:cNvPicPr>
          <p:nvPr/>
        </p:nvPicPr>
        <p:blipFill>
          <a:blip r:embed="rId4">
            <a:extLst/>
          </a:blip>
          <a:stretch>
            <a:fillRect/>
          </a:stretch>
        </p:blipFill>
        <p:spPr>
          <a:xfrm>
            <a:off x="17774355" y="902516"/>
            <a:ext cx="5980995" cy="1059924"/>
          </a:xfrm>
          <a:prstGeom prst="rect">
            <a:avLst/>
          </a:prstGeom>
          <a:ln w="12700">
            <a:miter lim="400000"/>
          </a:ln>
        </p:spPr>
      </p:pic>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61" name="第二节 进程调度算法"/>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进程调度算法</a:t>
            </a:r>
          </a:p>
        </p:txBody>
      </p:sp>
      <p:sp>
        <p:nvSpPr>
          <p:cNvPr id="262" name="选择调度方式和算法的若干准则"/>
          <p:cNvSpPr/>
          <p:nvPr/>
        </p:nvSpPr>
        <p:spPr>
          <a:xfrm>
            <a:off x="644856" y="653617"/>
            <a:ext cx="9540613"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选择调度方式和算法的若干准则</a:t>
            </a:r>
          </a:p>
        </p:txBody>
      </p:sp>
      <p:sp>
        <p:nvSpPr>
          <p:cNvPr id="263" name="🤔️什么样的算法是好的算法？"/>
          <p:cNvSpPr/>
          <p:nvPr/>
        </p:nvSpPr>
        <p:spPr>
          <a:xfrm>
            <a:off x="1230512" y="2388181"/>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🤔️什么样的算法是好的算法？</a:t>
            </a:r>
          </a:p>
        </p:txBody>
      </p:sp>
      <p:sp>
        <p:nvSpPr>
          <p:cNvPr id="264" name="作业从提交给系统开始，到作业完成，花费时间短"/>
          <p:cNvSpPr/>
          <p:nvPr/>
        </p:nvSpPr>
        <p:spPr>
          <a:xfrm>
            <a:off x="1307334" y="3872529"/>
            <a:ext cx="140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作业</a:t>
            </a:r>
            <a:r>
              <a:rPr b="1">
                <a:latin typeface="Helvetica"/>
                <a:ea typeface="Helvetica"/>
                <a:cs typeface="Helvetica"/>
                <a:sym typeface="Helvetica"/>
              </a:rPr>
              <a:t>从提交给系统开始，到作业完成</a:t>
            </a:r>
            <a:r>
              <a:t>，花费时间短</a:t>
            </a:r>
          </a:p>
        </p:txBody>
      </p:sp>
      <p:sp>
        <p:nvSpPr>
          <p:cNvPr id="265" name="1.周转时间短"/>
          <p:cNvSpPr/>
          <p:nvPr/>
        </p:nvSpPr>
        <p:spPr>
          <a:xfrm>
            <a:off x="17396891" y="3923329"/>
            <a:ext cx="3686176"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5"/>
                </a:solidFill>
                <a:latin typeface="Lantinghei SC Demibold"/>
                <a:ea typeface="Lantinghei SC Demibold"/>
                <a:cs typeface="Lantinghei SC Demibold"/>
                <a:sym typeface="Lantinghei SC Demibold"/>
              </a:defRPr>
            </a:lvl1pPr>
          </a:lstStyle>
          <a:p>
            <a:pPr>
              <a:defRPr>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1.周转时间短</a:t>
            </a:r>
          </a:p>
        </p:txBody>
      </p:sp>
      <p:sp>
        <p:nvSpPr>
          <p:cNvPr id="266" name="保证作业在“开始截止时间”前开始，在“完成截止时间”前完成"/>
          <p:cNvSpPr/>
          <p:nvPr/>
        </p:nvSpPr>
        <p:spPr>
          <a:xfrm>
            <a:off x="1311290" y="6874818"/>
            <a:ext cx="1697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保证作业在“</a:t>
            </a:r>
            <a:r>
              <a:rPr b="1">
                <a:latin typeface="Helvetica"/>
                <a:ea typeface="Helvetica"/>
                <a:cs typeface="Helvetica"/>
                <a:sym typeface="Helvetica"/>
              </a:rPr>
              <a:t>开始截止时间</a:t>
            </a:r>
            <a:r>
              <a:t>”前开始，在“</a:t>
            </a:r>
            <a:r>
              <a:rPr b="1">
                <a:latin typeface="Helvetica"/>
                <a:ea typeface="Helvetica"/>
                <a:cs typeface="Helvetica"/>
                <a:sym typeface="Helvetica"/>
              </a:rPr>
              <a:t>完成截止时间</a:t>
            </a:r>
            <a:r>
              <a:t>”前完成</a:t>
            </a:r>
          </a:p>
        </p:txBody>
      </p:sp>
      <p:sp>
        <p:nvSpPr>
          <p:cNvPr id="267" name="系统在单位时间内完成的作业量多"/>
          <p:cNvSpPr/>
          <p:nvPr/>
        </p:nvSpPr>
        <p:spPr>
          <a:xfrm>
            <a:off x="1315934" y="8350563"/>
            <a:ext cx="963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系统在单位时间内完成的作业量多</a:t>
            </a:r>
          </a:p>
        </p:txBody>
      </p:sp>
      <p:sp>
        <p:nvSpPr>
          <p:cNvPr id="268" name="CPU的利用率尽可能高"/>
          <p:cNvSpPr/>
          <p:nvPr/>
        </p:nvSpPr>
        <p:spPr>
          <a:xfrm>
            <a:off x="1359144" y="9826307"/>
            <a:ext cx="64992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CPU的利用率尽可能高</a:t>
            </a:r>
          </a:p>
        </p:txBody>
      </p:sp>
      <p:sp>
        <p:nvSpPr>
          <p:cNvPr id="269" name="从用户提交作业开始，到系统开始响应，花费时间短"/>
          <p:cNvSpPr/>
          <p:nvPr/>
        </p:nvSpPr>
        <p:spPr>
          <a:xfrm>
            <a:off x="1295199" y="5399073"/>
            <a:ext cx="147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从用户提交作业开始，到系统开始响应，花费时间短</a:t>
            </a:r>
          </a:p>
        </p:txBody>
      </p:sp>
      <p:pic>
        <p:nvPicPr>
          <p:cNvPr id="271" name="屏幕快照 2019-03-05 下午6.15.32.png" descr="屏幕快照 2019-03-05 下午6.15.32.png"/>
          <p:cNvPicPr>
            <a:picLocks noChangeAspect="1"/>
          </p:cNvPicPr>
          <p:nvPr/>
        </p:nvPicPr>
        <p:blipFill>
          <a:blip r:embed="rId4">
            <a:extLst/>
          </a:blip>
          <a:stretch>
            <a:fillRect/>
          </a:stretch>
        </p:blipFill>
        <p:spPr>
          <a:xfrm>
            <a:off x="17774355" y="902516"/>
            <a:ext cx="5980995" cy="1059924"/>
          </a:xfrm>
          <a:prstGeom prst="rect">
            <a:avLst/>
          </a:prstGeom>
          <a:ln w="12700">
            <a:miter lim="400000"/>
          </a:ln>
        </p:spPr>
      </p:pic>
      <p:sp>
        <p:nvSpPr>
          <p:cNvPr id="14" name="3.2.1.0 选择调度方式和算法的若干准则"/>
          <p:cNvSpPr/>
          <p:nvPr/>
        </p:nvSpPr>
        <p:spPr>
          <a:xfrm>
            <a:off x="119642" y="130252"/>
            <a:ext cx="5642570"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3.2.1.0 选择调度方式和算法的若干准则</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89"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59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591" name="信号量机制"/>
          <p:cNvSpPr/>
          <p:nvPr/>
        </p:nvSpPr>
        <p:spPr>
          <a:xfrm>
            <a:off x="1259525" y="6215918"/>
            <a:ext cx="4402831" cy="1284165"/>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Demibold"/>
                <a:ea typeface="Lantinghei SC Demibold"/>
                <a:cs typeface="Lantinghei SC Demibold"/>
                <a:sym typeface="Lantinghei SC Demibold"/>
              </a:defRPr>
            </a:lvl1pPr>
          </a:lstStyle>
          <a:p>
            <a:r>
              <a:t>信号量机制</a:t>
            </a:r>
          </a:p>
        </p:txBody>
      </p:sp>
      <p:sp>
        <p:nvSpPr>
          <p:cNvPr id="592" name="线条"/>
          <p:cNvSpPr/>
          <p:nvPr/>
        </p:nvSpPr>
        <p:spPr>
          <a:xfrm flipV="1">
            <a:off x="6010826" y="5166802"/>
            <a:ext cx="1248243" cy="1248244"/>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593" name="整型信号量机制"/>
          <p:cNvSpPr/>
          <p:nvPr/>
        </p:nvSpPr>
        <p:spPr>
          <a:xfrm>
            <a:off x="7571619" y="4493433"/>
            <a:ext cx="5544024" cy="1284164"/>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Demibold"/>
                <a:ea typeface="Lantinghei SC Demibold"/>
                <a:cs typeface="Lantinghei SC Demibold"/>
                <a:sym typeface="Lantinghei SC Demibold"/>
              </a:defRPr>
            </a:lvl1pPr>
          </a:lstStyle>
          <a:p>
            <a:r>
              <a:t>整型信号量机制</a:t>
            </a:r>
          </a:p>
        </p:txBody>
      </p:sp>
      <p:sp>
        <p:nvSpPr>
          <p:cNvPr id="594" name="记录型信号量机制"/>
          <p:cNvSpPr/>
          <p:nvPr/>
        </p:nvSpPr>
        <p:spPr>
          <a:xfrm>
            <a:off x="7571619" y="6215918"/>
            <a:ext cx="5544024" cy="1284165"/>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Demibold"/>
                <a:ea typeface="Lantinghei SC Demibold"/>
                <a:cs typeface="Lantinghei SC Demibold"/>
                <a:sym typeface="Lantinghei SC Demibold"/>
              </a:defRPr>
            </a:lvl1pPr>
          </a:lstStyle>
          <a:p>
            <a:r>
              <a:t>记录型信号量机制</a:t>
            </a:r>
          </a:p>
        </p:txBody>
      </p:sp>
      <p:sp>
        <p:nvSpPr>
          <p:cNvPr id="595" name="线条"/>
          <p:cNvSpPr/>
          <p:nvPr/>
        </p:nvSpPr>
        <p:spPr>
          <a:xfrm flipV="1">
            <a:off x="6137826" y="6857999"/>
            <a:ext cx="112124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596" name="线条"/>
          <p:cNvSpPr/>
          <p:nvPr/>
        </p:nvSpPr>
        <p:spPr>
          <a:xfrm>
            <a:off x="6056365" y="7300954"/>
            <a:ext cx="1157165" cy="1157165"/>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597" name="AND型信号量机制"/>
          <p:cNvSpPr/>
          <p:nvPr/>
        </p:nvSpPr>
        <p:spPr>
          <a:xfrm>
            <a:off x="7571619" y="7938403"/>
            <a:ext cx="5544024" cy="1284164"/>
          </a:xfrm>
          <a:prstGeom prst="rect">
            <a:avLst/>
          </a:prstGeom>
          <a:blipFill>
            <a:blip r:embed="rId2">
              <a:alphaModFix amt="19580"/>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Demibold"/>
                <a:ea typeface="Lantinghei SC Demibold"/>
                <a:cs typeface="Lantinghei SC Demibold"/>
                <a:sym typeface="Lantinghei SC Demibold"/>
              </a:defRPr>
            </a:lvl1pPr>
          </a:lstStyle>
          <a:p>
            <a:r>
              <a:t>AND型信号量机制</a:t>
            </a:r>
          </a:p>
        </p:txBody>
      </p:sp>
      <p:pic>
        <p:nvPicPr>
          <p:cNvPr id="598" name="圆角矩形" descr="圆角矩形"/>
          <p:cNvPicPr>
            <a:picLocks/>
          </p:cNvPicPr>
          <p:nvPr/>
        </p:nvPicPr>
        <p:blipFill>
          <a:blip r:embed="rId3">
            <a:extLst/>
          </a:blip>
          <a:stretch>
            <a:fillRect/>
          </a:stretch>
        </p:blipFill>
        <p:spPr>
          <a:xfrm>
            <a:off x="7319988" y="4232745"/>
            <a:ext cx="6047285" cy="3634512"/>
          </a:xfrm>
          <a:prstGeom prst="rect">
            <a:avLst/>
          </a:prstGeom>
          <a:effectLst>
            <a:outerShdw blurRad="38100" dist="25400" dir="5400000" rotWithShape="0">
              <a:srgbClr val="000000">
                <a:alpha val="50000"/>
              </a:srgbClr>
            </a:outerShdw>
          </a:effectLst>
        </p:spPr>
      </p:pic>
      <p:sp>
        <p:nvSpPr>
          <p:cNvPr id="599" name="根据信号量类型的不同"/>
          <p:cNvSpPr/>
          <p:nvPr/>
        </p:nvSpPr>
        <p:spPr>
          <a:xfrm>
            <a:off x="5163538" y="966544"/>
            <a:ext cx="646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根据信号量类型的不同</a:t>
            </a:r>
          </a:p>
        </p:txBody>
      </p:sp>
      <p:sp>
        <p:nvSpPr>
          <p:cNvPr id="601" name="信号量机制"/>
          <p:cNvSpPr/>
          <p:nvPr/>
        </p:nvSpPr>
        <p:spPr>
          <a:xfrm>
            <a:off x="435982" y="910069"/>
            <a:ext cx="4369019" cy="1103551"/>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信号量机制</a:t>
            </a:r>
          </a:p>
        </p:txBody>
      </p:sp>
      <p:pic>
        <p:nvPicPr>
          <p:cNvPr id="602" name="屏幕快照 2019-03-05 下午4.40.54.png" descr="屏幕快照 2019-03-05 下午4.40.54.png"/>
          <p:cNvPicPr>
            <a:picLocks noChangeAspect="1"/>
          </p:cNvPicPr>
          <p:nvPr/>
        </p:nvPicPr>
        <p:blipFill>
          <a:blip r:embed="rId5">
            <a:extLst/>
          </a:blip>
          <a:stretch>
            <a:fillRect/>
          </a:stretch>
        </p:blipFill>
        <p:spPr>
          <a:xfrm>
            <a:off x="19950293" y="822656"/>
            <a:ext cx="3805737" cy="1278376"/>
          </a:xfrm>
          <a:prstGeom prst="rect">
            <a:avLst/>
          </a:prstGeom>
          <a:ln w="12700">
            <a:miter lim="400000"/>
          </a:ln>
        </p:spPr>
      </p:pic>
      <p:sp>
        <p:nvSpPr>
          <p:cNvPr id="17" name="2.4.3.0 信号量机制"/>
          <p:cNvSpPr/>
          <p:nvPr/>
        </p:nvSpPr>
        <p:spPr>
          <a:xfrm>
            <a:off x="355574"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2.4.3.0 信号量机制</a:t>
            </a:r>
          </a:p>
        </p:txBody>
      </p:sp>
    </p:spTree>
    <p:extLst>
      <p:ext uri="{BB962C8B-B14F-4D97-AF65-F5344CB8AC3E}">
        <p14:creationId xmlns:p14="http://schemas.microsoft.com/office/powerpoint/2010/main" val="912913114"/>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76" name="第二节 进程调度算法"/>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进程调度算法</a:t>
            </a:r>
          </a:p>
        </p:txBody>
      </p:sp>
      <p:sp>
        <p:nvSpPr>
          <p:cNvPr id="277" name="选择调度方式和算法的若干准则"/>
          <p:cNvSpPr/>
          <p:nvPr/>
        </p:nvSpPr>
        <p:spPr>
          <a:xfrm>
            <a:off x="644856" y="653617"/>
            <a:ext cx="9540613"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选择调度方式和算法的若干准则</a:t>
            </a:r>
          </a:p>
        </p:txBody>
      </p:sp>
      <p:sp>
        <p:nvSpPr>
          <p:cNvPr id="278" name="🤔️什么样的算法是好的算法？"/>
          <p:cNvSpPr/>
          <p:nvPr/>
        </p:nvSpPr>
        <p:spPr>
          <a:xfrm>
            <a:off x="1230512" y="2388181"/>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🤔️什么样的算法是好的算法？</a:t>
            </a:r>
          </a:p>
        </p:txBody>
      </p:sp>
      <p:sp>
        <p:nvSpPr>
          <p:cNvPr id="279" name="作业从提交给系统开始，到作业完成，花费时间短"/>
          <p:cNvSpPr/>
          <p:nvPr/>
        </p:nvSpPr>
        <p:spPr>
          <a:xfrm>
            <a:off x="1307334" y="3872529"/>
            <a:ext cx="140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作业</a:t>
            </a:r>
            <a:r>
              <a:rPr b="1">
                <a:latin typeface="Helvetica"/>
                <a:ea typeface="Helvetica"/>
                <a:cs typeface="Helvetica"/>
                <a:sym typeface="Helvetica"/>
              </a:rPr>
              <a:t>从提交给系统开始，到作业完成</a:t>
            </a:r>
            <a:r>
              <a:t>，花费时间短</a:t>
            </a:r>
          </a:p>
        </p:txBody>
      </p:sp>
      <p:sp>
        <p:nvSpPr>
          <p:cNvPr id="280" name="1.周转时间短"/>
          <p:cNvSpPr/>
          <p:nvPr/>
        </p:nvSpPr>
        <p:spPr>
          <a:xfrm>
            <a:off x="17396891" y="3923329"/>
            <a:ext cx="3686176"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5"/>
                </a:solidFill>
                <a:latin typeface="Lantinghei SC Demibold"/>
                <a:ea typeface="Lantinghei SC Demibold"/>
                <a:cs typeface="Lantinghei SC Demibold"/>
                <a:sym typeface="Lantinghei SC Demibold"/>
              </a:defRPr>
            </a:lvl1pPr>
          </a:lstStyle>
          <a:p>
            <a:pPr>
              <a:defRPr>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1.周转时间短</a:t>
            </a:r>
          </a:p>
        </p:txBody>
      </p:sp>
      <p:sp>
        <p:nvSpPr>
          <p:cNvPr id="281" name="2.响应时间快"/>
          <p:cNvSpPr/>
          <p:nvPr/>
        </p:nvSpPr>
        <p:spPr>
          <a:xfrm>
            <a:off x="17357600" y="5424473"/>
            <a:ext cx="3764758"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5"/>
                </a:solidFill>
                <a:latin typeface="Lantinghei SC Demibold"/>
                <a:ea typeface="Lantinghei SC Demibold"/>
                <a:cs typeface="Lantinghei SC Demibold"/>
                <a:sym typeface="Lantinghei SC Demibold"/>
              </a:defRPr>
            </a:lvl1pPr>
          </a:lstStyle>
          <a:p>
            <a:pPr>
              <a:defRPr>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2.响应时间快</a:t>
            </a:r>
          </a:p>
        </p:txBody>
      </p:sp>
      <p:sp>
        <p:nvSpPr>
          <p:cNvPr id="282" name="保证作业在“开始截止时间”前开始，在“完成截止时间”前完成"/>
          <p:cNvSpPr/>
          <p:nvPr/>
        </p:nvSpPr>
        <p:spPr>
          <a:xfrm>
            <a:off x="1311290" y="6874818"/>
            <a:ext cx="1697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保证作业在“</a:t>
            </a:r>
            <a:r>
              <a:rPr b="1">
                <a:latin typeface="Helvetica"/>
                <a:ea typeface="Helvetica"/>
                <a:cs typeface="Helvetica"/>
                <a:sym typeface="Helvetica"/>
              </a:rPr>
              <a:t>开始截止时间</a:t>
            </a:r>
            <a:r>
              <a:t>”前开始，在“</a:t>
            </a:r>
            <a:r>
              <a:rPr b="1">
                <a:latin typeface="Helvetica"/>
                <a:ea typeface="Helvetica"/>
                <a:cs typeface="Helvetica"/>
                <a:sym typeface="Helvetica"/>
              </a:rPr>
              <a:t>完成截止时间</a:t>
            </a:r>
            <a:r>
              <a:t>”前完成</a:t>
            </a:r>
          </a:p>
        </p:txBody>
      </p:sp>
      <p:sp>
        <p:nvSpPr>
          <p:cNvPr id="283" name="系统在单位时间内完成的作业量多"/>
          <p:cNvSpPr/>
          <p:nvPr/>
        </p:nvSpPr>
        <p:spPr>
          <a:xfrm>
            <a:off x="1315934" y="8350563"/>
            <a:ext cx="963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系统在单位时间内完成的作业量多</a:t>
            </a:r>
          </a:p>
        </p:txBody>
      </p:sp>
      <p:sp>
        <p:nvSpPr>
          <p:cNvPr id="284" name="CPU的利用率尽可能高"/>
          <p:cNvSpPr/>
          <p:nvPr/>
        </p:nvSpPr>
        <p:spPr>
          <a:xfrm>
            <a:off x="1359144" y="9826307"/>
            <a:ext cx="64992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CPU的利用率尽可能高</a:t>
            </a:r>
          </a:p>
        </p:txBody>
      </p:sp>
      <p:sp>
        <p:nvSpPr>
          <p:cNvPr id="285" name="从用户提交作业开始，到系统开始响应，花费时间短"/>
          <p:cNvSpPr/>
          <p:nvPr/>
        </p:nvSpPr>
        <p:spPr>
          <a:xfrm>
            <a:off x="1295199" y="5399073"/>
            <a:ext cx="147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从用户提交作业开始，到系统开始响应，花费时间短</a:t>
            </a:r>
          </a:p>
        </p:txBody>
      </p:sp>
      <p:pic>
        <p:nvPicPr>
          <p:cNvPr id="287" name="屏幕快照 2019-03-05 下午6.15.32.png" descr="屏幕快照 2019-03-05 下午6.15.32.png"/>
          <p:cNvPicPr>
            <a:picLocks noChangeAspect="1"/>
          </p:cNvPicPr>
          <p:nvPr/>
        </p:nvPicPr>
        <p:blipFill>
          <a:blip r:embed="rId4">
            <a:extLst/>
          </a:blip>
          <a:stretch>
            <a:fillRect/>
          </a:stretch>
        </p:blipFill>
        <p:spPr>
          <a:xfrm>
            <a:off x="17774355" y="902516"/>
            <a:ext cx="5980995" cy="1059924"/>
          </a:xfrm>
          <a:prstGeom prst="rect">
            <a:avLst/>
          </a:prstGeom>
          <a:ln w="12700">
            <a:miter lim="400000"/>
          </a:ln>
        </p:spPr>
      </p:pic>
      <p:sp>
        <p:nvSpPr>
          <p:cNvPr id="15" name="3.2.1.0 选择调度方式和算法的若干准则"/>
          <p:cNvSpPr/>
          <p:nvPr/>
        </p:nvSpPr>
        <p:spPr>
          <a:xfrm>
            <a:off x="119642" y="130252"/>
            <a:ext cx="5642570"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3.2.1.0 选择调度方式和算法的若干准则</a:t>
            </a:r>
          </a:p>
        </p:txBody>
      </p:sp>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92" name="第二节 进程调度算法"/>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进程调度算法</a:t>
            </a:r>
          </a:p>
        </p:txBody>
      </p:sp>
      <p:sp>
        <p:nvSpPr>
          <p:cNvPr id="293" name="选择调度方式和算法的若干准则"/>
          <p:cNvSpPr/>
          <p:nvPr/>
        </p:nvSpPr>
        <p:spPr>
          <a:xfrm>
            <a:off x="644856" y="653617"/>
            <a:ext cx="9540613"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选择调度方式和算法的若干准则</a:t>
            </a:r>
          </a:p>
        </p:txBody>
      </p:sp>
      <p:sp>
        <p:nvSpPr>
          <p:cNvPr id="294" name="🤔️什么样的算法是好的算法？"/>
          <p:cNvSpPr/>
          <p:nvPr/>
        </p:nvSpPr>
        <p:spPr>
          <a:xfrm>
            <a:off x="1230512" y="2388181"/>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🤔️什么样的算法是好的算法？</a:t>
            </a:r>
          </a:p>
        </p:txBody>
      </p:sp>
      <p:sp>
        <p:nvSpPr>
          <p:cNvPr id="295" name="作业从提交给系统开始，到作业完成，花费时间短"/>
          <p:cNvSpPr/>
          <p:nvPr/>
        </p:nvSpPr>
        <p:spPr>
          <a:xfrm>
            <a:off x="1307334" y="3872529"/>
            <a:ext cx="140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作业</a:t>
            </a:r>
            <a:r>
              <a:rPr b="1">
                <a:latin typeface="Helvetica"/>
                <a:ea typeface="Helvetica"/>
                <a:cs typeface="Helvetica"/>
                <a:sym typeface="Helvetica"/>
              </a:rPr>
              <a:t>从提交给系统开始，到作业完成</a:t>
            </a:r>
            <a:r>
              <a:t>，花费时间短</a:t>
            </a:r>
          </a:p>
        </p:txBody>
      </p:sp>
      <p:sp>
        <p:nvSpPr>
          <p:cNvPr id="296" name="1.周转时间短"/>
          <p:cNvSpPr/>
          <p:nvPr/>
        </p:nvSpPr>
        <p:spPr>
          <a:xfrm>
            <a:off x="17396891" y="3923329"/>
            <a:ext cx="3686176"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5"/>
                </a:solidFill>
                <a:latin typeface="Lantinghei SC Demibold"/>
                <a:ea typeface="Lantinghei SC Demibold"/>
                <a:cs typeface="Lantinghei SC Demibold"/>
                <a:sym typeface="Lantinghei SC Demibold"/>
              </a:defRPr>
            </a:lvl1pPr>
          </a:lstStyle>
          <a:p>
            <a:pPr>
              <a:defRPr>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1.周转时间短</a:t>
            </a:r>
          </a:p>
        </p:txBody>
      </p:sp>
      <p:sp>
        <p:nvSpPr>
          <p:cNvPr id="297" name="2.响应时间快"/>
          <p:cNvSpPr/>
          <p:nvPr/>
        </p:nvSpPr>
        <p:spPr>
          <a:xfrm>
            <a:off x="17357600" y="5424473"/>
            <a:ext cx="3764758"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5"/>
                </a:solidFill>
                <a:latin typeface="Lantinghei SC Demibold"/>
                <a:ea typeface="Lantinghei SC Demibold"/>
                <a:cs typeface="Lantinghei SC Demibold"/>
                <a:sym typeface="Lantinghei SC Demibold"/>
              </a:defRPr>
            </a:lvl1pPr>
          </a:lstStyle>
          <a:p>
            <a:pPr>
              <a:defRPr>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2.响应时间快</a:t>
            </a:r>
          </a:p>
        </p:txBody>
      </p:sp>
      <p:sp>
        <p:nvSpPr>
          <p:cNvPr id="298" name="保证作业在“开始截止时间”前开始，在“完成截止时间”前完成"/>
          <p:cNvSpPr/>
          <p:nvPr/>
        </p:nvSpPr>
        <p:spPr>
          <a:xfrm>
            <a:off x="1311290" y="6874818"/>
            <a:ext cx="1697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保证作业在“</a:t>
            </a:r>
            <a:r>
              <a:rPr b="1">
                <a:latin typeface="Helvetica"/>
                <a:ea typeface="Helvetica"/>
                <a:cs typeface="Helvetica"/>
                <a:sym typeface="Helvetica"/>
              </a:rPr>
              <a:t>开始截止时间</a:t>
            </a:r>
            <a:r>
              <a:t>”前开始，在“</a:t>
            </a:r>
            <a:r>
              <a:rPr b="1">
                <a:latin typeface="Helvetica"/>
                <a:ea typeface="Helvetica"/>
                <a:cs typeface="Helvetica"/>
                <a:sym typeface="Helvetica"/>
              </a:rPr>
              <a:t>完成截止时间</a:t>
            </a:r>
            <a:r>
              <a:t>”前完成</a:t>
            </a:r>
          </a:p>
        </p:txBody>
      </p:sp>
      <p:sp>
        <p:nvSpPr>
          <p:cNvPr id="299" name="3.截止时间的保证"/>
          <p:cNvSpPr/>
          <p:nvPr/>
        </p:nvSpPr>
        <p:spPr>
          <a:xfrm>
            <a:off x="18821930" y="6874818"/>
            <a:ext cx="4988719"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5"/>
                </a:solidFill>
                <a:latin typeface="Lantinghei SC Demibold"/>
                <a:ea typeface="Lantinghei SC Demibold"/>
                <a:cs typeface="Lantinghei SC Demibold"/>
                <a:sym typeface="Lantinghei SC Demibold"/>
              </a:defRPr>
            </a:lvl1pPr>
          </a:lstStyle>
          <a:p>
            <a:r>
              <a:t>3.截止时间的保证</a:t>
            </a:r>
          </a:p>
        </p:txBody>
      </p:sp>
      <p:sp>
        <p:nvSpPr>
          <p:cNvPr id="300" name="系统在单位时间内完成的作业量多"/>
          <p:cNvSpPr/>
          <p:nvPr/>
        </p:nvSpPr>
        <p:spPr>
          <a:xfrm>
            <a:off x="1315934" y="8350563"/>
            <a:ext cx="963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系统在单位时间内完成的作业量多</a:t>
            </a:r>
          </a:p>
        </p:txBody>
      </p:sp>
      <p:sp>
        <p:nvSpPr>
          <p:cNvPr id="301" name="CPU的利用率尽可能高"/>
          <p:cNvSpPr/>
          <p:nvPr/>
        </p:nvSpPr>
        <p:spPr>
          <a:xfrm>
            <a:off x="1359144" y="9826307"/>
            <a:ext cx="64992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CPU的利用率尽可能高</a:t>
            </a:r>
          </a:p>
        </p:txBody>
      </p:sp>
      <p:sp>
        <p:nvSpPr>
          <p:cNvPr id="302" name="从用户提交作业开始，到系统开始响应，花费时间短"/>
          <p:cNvSpPr/>
          <p:nvPr/>
        </p:nvSpPr>
        <p:spPr>
          <a:xfrm>
            <a:off x="1295199" y="5399073"/>
            <a:ext cx="147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从用户提交作业开始，到系统开始响应，花费时间短</a:t>
            </a:r>
          </a:p>
        </p:txBody>
      </p:sp>
      <p:pic>
        <p:nvPicPr>
          <p:cNvPr id="304" name="屏幕快照 2019-03-05 下午6.15.32.png" descr="屏幕快照 2019-03-05 下午6.15.32.png"/>
          <p:cNvPicPr>
            <a:picLocks noChangeAspect="1"/>
          </p:cNvPicPr>
          <p:nvPr/>
        </p:nvPicPr>
        <p:blipFill>
          <a:blip r:embed="rId4">
            <a:extLst/>
          </a:blip>
          <a:stretch>
            <a:fillRect/>
          </a:stretch>
        </p:blipFill>
        <p:spPr>
          <a:xfrm>
            <a:off x="17774355" y="902516"/>
            <a:ext cx="5980995" cy="1059924"/>
          </a:xfrm>
          <a:prstGeom prst="rect">
            <a:avLst/>
          </a:prstGeom>
          <a:ln w="12700">
            <a:miter lim="400000"/>
          </a:ln>
        </p:spPr>
      </p:pic>
      <p:sp>
        <p:nvSpPr>
          <p:cNvPr id="16" name="3.2.1.0 选择调度方式和算法的若干准则"/>
          <p:cNvSpPr/>
          <p:nvPr/>
        </p:nvSpPr>
        <p:spPr>
          <a:xfrm>
            <a:off x="119642" y="130252"/>
            <a:ext cx="5642570"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3.2.1.0 选择调度方式和算法的若干准则</a:t>
            </a:r>
          </a:p>
        </p:txBody>
      </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309" name="第二节 进程调度算法"/>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进程调度算法</a:t>
            </a:r>
          </a:p>
        </p:txBody>
      </p:sp>
      <p:sp>
        <p:nvSpPr>
          <p:cNvPr id="310" name="选择调度方式和算法的若干准则"/>
          <p:cNvSpPr/>
          <p:nvPr/>
        </p:nvSpPr>
        <p:spPr>
          <a:xfrm>
            <a:off x="644856" y="653617"/>
            <a:ext cx="9540613"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选择调度方式和算法的若干准则</a:t>
            </a:r>
          </a:p>
        </p:txBody>
      </p:sp>
      <p:sp>
        <p:nvSpPr>
          <p:cNvPr id="311" name="🤔️什么样的算法是好的算法？"/>
          <p:cNvSpPr/>
          <p:nvPr/>
        </p:nvSpPr>
        <p:spPr>
          <a:xfrm>
            <a:off x="1230512" y="2388181"/>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🤔️什么样的算法是好的算法？</a:t>
            </a:r>
          </a:p>
        </p:txBody>
      </p:sp>
      <p:sp>
        <p:nvSpPr>
          <p:cNvPr id="312" name="作业从提交给系统开始，到作业完成，花费时间短"/>
          <p:cNvSpPr/>
          <p:nvPr/>
        </p:nvSpPr>
        <p:spPr>
          <a:xfrm>
            <a:off x="1307334" y="3872529"/>
            <a:ext cx="140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作业</a:t>
            </a:r>
            <a:r>
              <a:rPr b="1">
                <a:latin typeface="Helvetica"/>
                <a:ea typeface="Helvetica"/>
                <a:cs typeface="Helvetica"/>
                <a:sym typeface="Helvetica"/>
              </a:rPr>
              <a:t>从提交给系统开始，到作业完成</a:t>
            </a:r>
            <a:r>
              <a:t>，花费时间短</a:t>
            </a:r>
          </a:p>
        </p:txBody>
      </p:sp>
      <p:sp>
        <p:nvSpPr>
          <p:cNvPr id="313" name="1.周转时间短"/>
          <p:cNvSpPr/>
          <p:nvPr/>
        </p:nvSpPr>
        <p:spPr>
          <a:xfrm>
            <a:off x="17396891" y="3923329"/>
            <a:ext cx="3686176"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5"/>
                </a:solidFill>
                <a:latin typeface="Lantinghei SC Demibold"/>
                <a:ea typeface="Lantinghei SC Demibold"/>
                <a:cs typeface="Lantinghei SC Demibold"/>
                <a:sym typeface="Lantinghei SC Demibold"/>
              </a:defRPr>
            </a:lvl1pPr>
          </a:lstStyle>
          <a:p>
            <a:pPr>
              <a:defRPr>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1.周转时间短</a:t>
            </a:r>
          </a:p>
        </p:txBody>
      </p:sp>
      <p:sp>
        <p:nvSpPr>
          <p:cNvPr id="314" name="从用户提交作业开始，到系统开始响应，花费时间短"/>
          <p:cNvSpPr/>
          <p:nvPr/>
        </p:nvSpPr>
        <p:spPr>
          <a:xfrm>
            <a:off x="1295199" y="5399073"/>
            <a:ext cx="147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从用户提交作业开始，到系统开始响应，花费时间短</a:t>
            </a:r>
          </a:p>
        </p:txBody>
      </p:sp>
      <p:sp>
        <p:nvSpPr>
          <p:cNvPr id="315" name="2.响应时间快"/>
          <p:cNvSpPr/>
          <p:nvPr/>
        </p:nvSpPr>
        <p:spPr>
          <a:xfrm>
            <a:off x="17357600" y="5424473"/>
            <a:ext cx="3764758"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5"/>
                </a:solidFill>
                <a:latin typeface="Lantinghei SC Demibold"/>
                <a:ea typeface="Lantinghei SC Demibold"/>
                <a:cs typeface="Lantinghei SC Demibold"/>
                <a:sym typeface="Lantinghei SC Demibold"/>
              </a:defRPr>
            </a:lvl1pPr>
          </a:lstStyle>
          <a:p>
            <a:pPr>
              <a:defRPr>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2.响应时间快</a:t>
            </a:r>
          </a:p>
        </p:txBody>
      </p:sp>
      <p:sp>
        <p:nvSpPr>
          <p:cNvPr id="316" name="保证作业在“开始截止时间”前开始，在“完成截止时间”前完成"/>
          <p:cNvSpPr/>
          <p:nvPr/>
        </p:nvSpPr>
        <p:spPr>
          <a:xfrm>
            <a:off x="1311290" y="6874818"/>
            <a:ext cx="1697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保证作业在“</a:t>
            </a:r>
            <a:r>
              <a:rPr b="1">
                <a:latin typeface="Helvetica"/>
                <a:ea typeface="Helvetica"/>
                <a:cs typeface="Helvetica"/>
                <a:sym typeface="Helvetica"/>
              </a:rPr>
              <a:t>开始截止时间</a:t>
            </a:r>
            <a:r>
              <a:t>”前开始，在“</a:t>
            </a:r>
            <a:r>
              <a:rPr b="1">
                <a:latin typeface="Helvetica"/>
                <a:ea typeface="Helvetica"/>
                <a:cs typeface="Helvetica"/>
                <a:sym typeface="Helvetica"/>
              </a:rPr>
              <a:t>完成截止时间</a:t>
            </a:r>
            <a:r>
              <a:t>”前完成</a:t>
            </a:r>
          </a:p>
        </p:txBody>
      </p:sp>
      <p:sp>
        <p:nvSpPr>
          <p:cNvPr id="317" name="3.截止时间的保证"/>
          <p:cNvSpPr/>
          <p:nvPr/>
        </p:nvSpPr>
        <p:spPr>
          <a:xfrm>
            <a:off x="18821930" y="6874818"/>
            <a:ext cx="4988719"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5"/>
                </a:solidFill>
                <a:latin typeface="Lantinghei SC Demibold"/>
                <a:ea typeface="Lantinghei SC Demibold"/>
                <a:cs typeface="Lantinghei SC Demibold"/>
                <a:sym typeface="Lantinghei SC Demibold"/>
              </a:defRPr>
            </a:lvl1pPr>
          </a:lstStyle>
          <a:p>
            <a:r>
              <a:t>3.截止时间的保证</a:t>
            </a:r>
          </a:p>
        </p:txBody>
      </p:sp>
      <p:sp>
        <p:nvSpPr>
          <p:cNvPr id="318" name="系统在单位时间内完成的作业量多"/>
          <p:cNvSpPr/>
          <p:nvPr/>
        </p:nvSpPr>
        <p:spPr>
          <a:xfrm>
            <a:off x="1315934" y="8350563"/>
            <a:ext cx="963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系统在单位时间内完成的作业量多</a:t>
            </a:r>
          </a:p>
        </p:txBody>
      </p:sp>
      <p:sp>
        <p:nvSpPr>
          <p:cNvPr id="319" name="4.系统吞吐量高"/>
          <p:cNvSpPr/>
          <p:nvPr/>
        </p:nvSpPr>
        <p:spPr>
          <a:xfrm>
            <a:off x="11544052" y="8375963"/>
            <a:ext cx="4386264"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5"/>
                </a:solidFill>
                <a:latin typeface="Lantinghei SC Demibold"/>
                <a:ea typeface="Lantinghei SC Demibold"/>
                <a:cs typeface="Lantinghei SC Demibold"/>
                <a:sym typeface="Lantinghei SC Demibold"/>
              </a:defRPr>
            </a:lvl1pPr>
          </a:lstStyle>
          <a:p>
            <a:pPr>
              <a:defRPr>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4.系统吞吐量高</a:t>
            </a:r>
          </a:p>
        </p:txBody>
      </p:sp>
      <p:sp>
        <p:nvSpPr>
          <p:cNvPr id="320" name="CPU的利用率尽可能高"/>
          <p:cNvSpPr/>
          <p:nvPr/>
        </p:nvSpPr>
        <p:spPr>
          <a:xfrm>
            <a:off x="1359144" y="9826307"/>
            <a:ext cx="64992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CPU的利用率尽可能高</a:t>
            </a:r>
          </a:p>
        </p:txBody>
      </p:sp>
      <p:pic>
        <p:nvPicPr>
          <p:cNvPr id="322" name="屏幕快照 2019-03-05 下午6.15.32.png" descr="屏幕快照 2019-03-05 下午6.15.32.png"/>
          <p:cNvPicPr>
            <a:picLocks noChangeAspect="1"/>
          </p:cNvPicPr>
          <p:nvPr/>
        </p:nvPicPr>
        <p:blipFill>
          <a:blip r:embed="rId4">
            <a:extLst/>
          </a:blip>
          <a:stretch>
            <a:fillRect/>
          </a:stretch>
        </p:blipFill>
        <p:spPr>
          <a:xfrm>
            <a:off x="17774355" y="902516"/>
            <a:ext cx="5980995" cy="1059924"/>
          </a:xfrm>
          <a:prstGeom prst="rect">
            <a:avLst/>
          </a:prstGeom>
          <a:ln w="12700">
            <a:miter lim="400000"/>
          </a:ln>
        </p:spPr>
      </p:pic>
      <p:sp>
        <p:nvSpPr>
          <p:cNvPr id="17" name="3.2.1.0 选择调度方式和算法的若干准则"/>
          <p:cNvSpPr/>
          <p:nvPr/>
        </p:nvSpPr>
        <p:spPr>
          <a:xfrm>
            <a:off x="119642" y="130252"/>
            <a:ext cx="5642570"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3.2.1.0 选择调度方式和算法的若干准则</a:t>
            </a:r>
          </a:p>
        </p:txBody>
      </p:sp>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327" name="第二节 进程调度算法"/>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进程调度算法</a:t>
            </a:r>
          </a:p>
        </p:txBody>
      </p:sp>
      <p:sp>
        <p:nvSpPr>
          <p:cNvPr id="328" name="选择调度方式和算法的若干准则"/>
          <p:cNvSpPr/>
          <p:nvPr/>
        </p:nvSpPr>
        <p:spPr>
          <a:xfrm>
            <a:off x="644856" y="653617"/>
            <a:ext cx="9540613"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选择调度方式和算法的若干准则</a:t>
            </a:r>
          </a:p>
        </p:txBody>
      </p:sp>
      <p:sp>
        <p:nvSpPr>
          <p:cNvPr id="329" name="🤔️什么样的算法是好的算法？"/>
          <p:cNvSpPr/>
          <p:nvPr/>
        </p:nvSpPr>
        <p:spPr>
          <a:xfrm>
            <a:off x="1230512" y="2388181"/>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🤔️什么样的算法是好的算法？</a:t>
            </a:r>
          </a:p>
        </p:txBody>
      </p:sp>
      <p:sp>
        <p:nvSpPr>
          <p:cNvPr id="330" name="作业从提交给系统开始，到作业完成，花费时间短"/>
          <p:cNvSpPr/>
          <p:nvPr/>
        </p:nvSpPr>
        <p:spPr>
          <a:xfrm>
            <a:off x="1307334" y="3872529"/>
            <a:ext cx="140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作业</a:t>
            </a:r>
            <a:r>
              <a:rPr b="1">
                <a:latin typeface="Helvetica"/>
                <a:ea typeface="Helvetica"/>
                <a:cs typeface="Helvetica"/>
                <a:sym typeface="Helvetica"/>
              </a:rPr>
              <a:t>从提交给系统开始，到作业完成</a:t>
            </a:r>
            <a:r>
              <a:t>，花费时间短</a:t>
            </a:r>
          </a:p>
        </p:txBody>
      </p:sp>
      <p:sp>
        <p:nvSpPr>
          <p:cNvPr id="331" name="1.周转时间短"/>
          <p:cNvSpPr/>
          <p:nvPr/>
        </p:nvSpPr>
        <p:spPr>
          <a:xfrm>
            <a:off x="17396891" y="3923329"/>
            <a:ext cx="3686176"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5"/>
                </a:solidFill>
                <a:latin typeface="Lantinghei SC Demibold"/>
                <a:ea typeface="Lantinghei SC Demibold"/>
                <a:cs typeface="Lantinghei SC Demibold"/>
                <a:sym typeface="Lantinghei SC Demibold"/>
              </a:defRPr>
            </a:lvl1pPr>
          </a:lstStyle>
          <a:p>
            <a:pPr>
              <a:defRPr>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1.周转时间短</a:t>
            </a:r>
          </a:p>
        </p:txBody>
      </p:sp>
      <p:sp>
        <p:nvSpPr>
          <p:cNvPr id="332" name="2.响应时间快"/>
          <p:cNvSpPr/>
          <p:nvPr/>
        </p:nvSpPr>
        <p:spPr>
          <a:xfrm>
            <a:off x="17357600" y="5424473"/>
            <a:ext cx="3764758"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5"/>
                </a:solidFill>
                <a:latin typeface="Lantinghei SC Demibold"/>
                <a:ea typeface="Lantinghei SC Demibold"/>
                <a:cs typeface="Lantinghei SC Demibold"/>
                <a:sym typeface="Lantinghei SC Demibold"/>
              </a:defRPr>
            </a:lvl1pPr>
          </a:lstStyle>
          <a:p>
            <a:pPr>
              <a:defRPr>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2.响应时间快</a:t>
            </a:r>
          </a:p>
        </p:txBody>
      </p:sp>
      <p:sp>
        <p:nvSpPr>
          <p:cNvPr id="333" name="保证作业在“开始截止时间”前开始，在“完成截止时间”前完成"/>
          <p:cNvSpPr/>
          <p:nvPr/>
        </p:nvSpPr>
        <p:spPr>
          <a:xfrm>
            <a:off x="1311290" y="6874818"/>
            <a:ext cx="1697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保证作业在“</a:t>
            </a:r>
            <a:r>
              <a:rPr b="1">
                <a:latin typeface="Helvetica"/>
                <a:ea typeface="Helvetica"/>
                <a:cs typeface="Helvetica"/>
                <a:sym typeface="Helvetica"/>
              </a:rPr>
              <a:t>开始截止时间</a:t>
            </a:r>
            <a:r>
              <a:t>”前开始，在“</a:t>
            </a:r>
            <a:r>
              <a:rPr b="1">
                <a:latin typeface="Helvetica"/>
                <a:ea typeface="Helvetica"/>
                <a:cs typeface="Helvetica"/>
                <a:sym typeface="Helvetica"/>
              </a:rPr>
              <a:t>完成截止时间</a:t>
            </a:r>
            <a:r>
              <a:t>”前完成</a:t>
            </a:r>
          </a:p>
        </p:txBody>
      </p:sp>
      <p:sp>
        <p:nvSpPr>
          <p:cNvPr id="334" name="3.截止时间的保证"/>
          <p:cNvSpPr/>
          <p:nvPr/>
        </p:nvSpPr>
        <p:spPr>
          <a:xfrm>
            <a:off x="18821930" y="6874818"/>
            <a:ext cx="4988719"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5"/>
                </a:solidFill>
                <a:latin typeface="Lantinghei SC Demibold"/>
                <a:ea typeface="Lantinghei SC Demibold"/>
                <a:cs typeface="Lantinghei SC Demibold"/>
                <a:sym typeface="Lantinghei SC Demibold"/>
              </a:defRPr>
            </a:lvl1pPr>
          </a:lstStyle>
          <a:p>
            <a:r>
              <a:t>3.截止时间的保证</a:t>
            </a:r>
          </a:p>
        </p:txBody>
      </p:sp>
      <p:sp>
        <p:nvSpPr>
          <p:cNvPr id="335" name="系统在单位时间内完成的作业量多"/>
          <p:cNvSpPr/>
          <p:nvPr/>
        </p:nvSpPr>
        <p:spPr>
          <a:xfrm>
            <a:off x="1315934" y="8350563"/>
            <a:ext cx="963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系统在单位时间内完成的作业量多</a:t>
            </a:r>
          </a:p>
        </p:txBody>
      </p:sp>
      <p:sp>
        <p:nvSpPr>
          <p:cNvPr id="336" name="4.系统吞吐量高"/>
          <p:cNvSpPr/>
          <p:nvPr/>
        </p:nvSpPr>
        <p:spPr>
          <a:xfrm>
            <a:off x="11544052" y="8375963"/>
            <a:ext cx="4386264"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5"/>
                </a:solidFill>
                <a:latin typeface="Lantinghei SC Demibold"/>
                <a:ea typeface="Lantinghei SC Demibold"/>
                <a:cs typeface="Lantinghei SC Demibold"/>
                <a:sym typeface="Lantinghei SC Demibold"/>
              </a:defRPr>
            </a:lvl1pPr>
          </a:lstStyle>
          <a:p>
            <a:pPr>
              <a:defRPr>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4.系统吞吐量高</a:t>
            </a:r>
          </a:p>
        </p:txBody>
      </p:sp>
      <p:sp>
        <p:nvSpPr>
          <p:cNvPr id="337" name="CPU的利用率尽可能高"/>
          <p:cNvSpPr/>
          <p:nvPr/>
        </p:nvSpPr>
        <p:spPr>
          <a:xfrm>
            <a:off x="1359144" y="9826307"/>
            <a:ext cx="64992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CPU的利用率尽可能高</a:t>
            </a:r>
          </a:p>
        </p:txBody>
      </p:sp>
      <p:sp>
        <p:nvSpPr>
          <p:cNvPr id="338" name="5.处理机利用率好"/>
          <p:cNvSpPr/>
          <p:nvPr/>
        </p:nvSpPr>
        <p:spPr>
          <a:xfrm>
            <a:off x="9228364" y="9877107"/>
            <a:ext cx="4988720"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5"/>
                </a:solidFill>
                <a:latin typeface="Lantinghei SC Demibold"/>
                <a:ea typeface="Lantinghei SC Demibold"/>
                <a:cs typeface="Lantinghei SC Demibold"/>
                <a:sym typeface="Lantinghei SC Demibold"/>
              </a:defRPr>
            </a:lvl1pPr>
          </a:lstStyle>
          <a:p>
            <a:pPr>
              <a:defRPr>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5.处理机利用率好</a:t>
            </a:r>
          </a:p>
        </p:txBody>
      </p:sp>
      <p:sp>
        <p:nvSpPr>
          <p:cNvPr id="339" name="从用户提交作业开始，到系统开始响应，花费时间短"/>
          <p:cNvSpPr/>
          <p:nvPr/>
        </p:nvSpPr>
        <p:spPr>
          <a:xfrm>
            <a:off x="1295199" y="5399073"/>
            <a:ext cx="147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从用户提交作业开始，到系统开始响应，花费时间短</a:t>
            </a:r>
          </a:p>
        </p:txBody>
      </p:sp>
      <p:pic>
        <p:nvPicPr>
          <p:cNvPr id="341" name="屏幕快照 2019-03-05 下午6.15.32.png" descr="屏幕快照 2019-03-05 下午6.15.32.png"/>
          <p:cNvPicPr>
            <a:picLocks noChangeAspect="1"/>
          </p:cNvPicPr>
          <p:nvPr/>
        </p:nvPicPr>
        <p:blipFill>
          <a:blip r:embed="rId4">
            <a:extLst/>
          </a:blip>
          <a:stretch>
            <a:fillRect/>
          </a:stretch>
        </p:blipFill>
        <p:spPr>
          <a:xfrm>
            <a:off x="17774355" y="902516"/>
            <a:ext cx="5980995" cy="1059924"/>
          </a:xfrm>
          <a:prstGeom prst="rect">
            <a:avLst/>
          </a:prstGeom>
          <a:ln w="12700">
            <a:miter lim="400000"/>
          </a:ln>
        </p:spPr>
      </p:pic>
      <p:sp>
        <p:nvSpPr>
          <p:cNvPr id="18" name="3.2.1.0 选择调度方式和算法的若干准则"/>
          <p:cNvSpPr/>
          <p:nvPr/>
        </p:nvSpPr>
        <p:spPr>
          <a:xfrm>
            <a:off x="119642" y="130252"/>
            <a:ext cx="5642570"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3.2.1.0 选择调度方式和算法的若干准则</a:t>
            </a:r>
          </a:p>
        </p:txBody>
      </p:sp>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5" name="下课快乐…"/>
          <p:cNvSpPr/>
          <p:nvPr/>
        </p:nvSpPr>
        <p:spPr>
          <a:xfrm>
            <a:off x="10269232" y="4292600"/>
            <a:ext cx="13675297"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9600">
                <a:latin typeface="Hannotate SC Bold"/>
                <a:ea typeface="Hannotate SC Bold"/>
                <a:cs typeface="Hannotate SC Bold"/>
                <a:sym typeface="Hannotate SC Bold"/>
              </a:defRPr>
            </a:pPr>
            <a:r>
              <a:t>下课快乐</a:t>
            </a:r>
          </a:p>
          <a:p>
            <a:pPr>
              <a:defRPr sz="9600">
                <a:latin typeface="Hannotate SC Bold"/>
                <a:ea typeface="Hannotate SC Bold"/>
                <a:cs typeface="Hannotate SC Bold"/>
                <a:sym typeface="Hannotate SC Bold"/>
              </a:defRPr>
            </a:pPr>
            <a:r>
              <a:t>马上去做随堂考哦</a:t>
            </a:r>
          </a:p>
          <a:p>
            <a:pPr>
              <a:defRPr sz="9600">
                <a:latin typeface="Hannotate SC Bold"/>
                <a:ea typeface="Hannotate SC Bold"/>
                <a:cs typeface="Hannotate SC Bold"/>
                <a:sym typeface="Hannotate SC Bold"/>
              </a:defRPr>
            </a:pPr>
            <a:r>
              <a:rPr>
                <a:latin typeface="Apple Color Emoji"/>
                <a:ea typeface="Apple Color Emoji"/>
                <a:cs typeface="Apple Color Emoji"/>
                <a:sym typeface="Apple Color Emoji"/>
              </a:rPr>
              <a:t>🙇‍♀️🙇‍♀️🙇‍♀️</a:t>
            </a:r>
          </a:p>
        </p:txBody>
      </p:sp>
      <p:pic>
        <p:nvPicPr>
          <p:cNvPr id="1596" name="EF7091CC-C309-4B12-B855-27AA446D42E5-16150-000030DF382AEA18_tmp.jpg" descr="EF7091CC-C309-4B12-B855-27AA446D42E5-16150-000030DF382AEA18_tmp.jpg"/>
          <p:cNvPicPr>
            <a:picLocks noChangeAspect="1"/>
          </p:cNvPicPr>
          <p:nvPr/>
        </p:nvPicPr>
        <p:blipFill>
          <a:blip r:embed="rId2">
            <a:extLst/>
          </a:blip>
          <a:stretch>
            <a:fillRect/>
          </a:stretch>
        </p:blipFill>
        <p:spPr>
          <a:xfrm>
            <a:off x="266430" y="3134121"/>
            <a:ext cx="9938651" cy="7447762"/>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05"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60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607" name="整型信号量是表示共享资源状态且只能只能由特殊的原子操作改变的整型量"/>
          <p:cNvSpPr/>
          <p:nvPr/>
        </p:nvSpPr>
        <p:spPr>
          <a:xfrm>
            <a:off x="612046" y="2542053"/>
            <a:ext cx="210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整型信号量是</a:t>
            </a:r>
            <a:r>
              <a:rPr b="1">
                <a:latin typeface="Helvetica"/>
                <a:ea typeface="Helvetica"/>
                <a:cs typeface="Helvetica"/>
                <a:sym typeface="Helvetica"/>
              </a:rPr>
              <a:t>表示共享资源状态</a:t>
            </a:r>
            <a:r>
              <a:t>且只能只能由特殊的</a:t>
            </a:r>
            <a:r>
              <a:rPr b="1">
                <a:latin typeface="Helvetica"/>
                <a:ea typeface="Helvetica"/>
                <a:cs typeface="Helvetica"/>
                <a:sym typeface="Helvetica"/>
              </a:rPr>
              <a:t>原子操作</a:t>
            </a:r>
            <a:r>
              <a:t>改变的</a:t>
            </a:r>
            <a:r>
              <a:rPr b="1">
                <a:latin typeface="Helvetica"/>
                <a:ea typeface="Helvetica"/>
                <a:cs typeface="Helvetica"/>
                <a:sym typeface="Helvetica"/>
              </a:rPr>
              <a:t>整型量</a:t>
            </a:r>
          </a:p>
        </p:txBody>
      </p:sp>
      <p:sp>
        <p:nvSpPr>
          <p:cNvPr id="608" name="2.4.3.1 整型信号量机制"/>
          <p:cNvSpPr/>
          <p:nvPr/>
        </p:nvSpPr>
        <p:spPr>
          <a:xfrm>
            <a:off x="256574" y="122375"/>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2.4.3.1 整型信号量机制</a:t>
            </a:r>
          </a:p>
        </p:txBody>
      </p:sp>
      <p:sp>
        <p:nvSpPr>
          <p:cNvPr id="609" name="整型信号量机制"/>
          <p:cNvSpPr/>
          <p:nvPr/>
        </p:nvSpPr>
        <p:spPr>
          <a:xfrm>
            <a:off x="435982" y="910069"/>
            <a:ext cx="4822090"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整型信号量机制</a:t>
            </a:r>
          </a:p>
        </p:txBody>
      </p:sp>
      <p:pic>
        <p:nvPicPr>
          <p:cNvPr id="610" name="屏幕快照 2019-03-05 下午4.41.20.png" descr="屏幕快照 2019-03-05 下午4.41.20.png"/>
          <p:cNvPicPr>
            <a:picLocks noChangeAspect="1"/>
          </p:cNvPicPr>
          <p:nvPr/>
        </p:nvPicPr>
        <p:blipFill>
          <a:blip r:embed="rId3">
            <a:extLst/>
          </a:blip>
          <a:stretch>
            <a:fillRect/>
          </a:stretch>
        </p:blipFill>
        <p:spPr>
          <a:xfrm>
            <a:off x="19880740" y="759262"/>
            <a:ext cx="3914308" cy="940778"/>
          </a:xfrm>
          <a:prstGeom prst="rect">
            <a:avLst/>
          </a:prstGeom>
          <a:ln w="12700">
            <a:miter lim="400000"/>
          </a:ln>
        </p:spPr>
      </p:pic>
    </p:spTree>
    <p:extLst>
      <p:ext uri="{BB962C8B-B14F-4D97-AF65-F5344CB8AC3E}">
        <p14:creationId xmlns:p14="http://schemas.microsoft.com/office/powerpoint/2010/main" val="170753283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13"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61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615" name="原理：定义一个整型变量，用该变量的值来标记资源的使用情况"/>
          <p:cNvSpPr/>
          <p:nvPr/>
        </p:nvSpPr>
        <p:spPr>
          <a:xfrm>
            <a:off x="592299" y="3739807"/>
            <a:ext cx="1789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原理：定义一个</a:t>
            </a:r>
            <a:r>
              <a:rPr b="1">
                <a:latin typeface="Helvetica"/>
                <a:ea typeface="Helvetica"/>
                <a:cs typeface="Helvetica"/>
                <a:sym typeface="Helvetica"/>
              </a:rPr>
              <a:t>整型变量</a:t>
            </a:r>
            <a:r>
              <a:t>，用该变量的值来</a:t>
            </a:r>
            <a:r>
              <a:rPr b="1">
                <a:latin typeface="Helvetica"/>
                <a:ea typeface="Helvetica"/>
                <a:cs typeface="Helvetica"/>
                <a:sym typeface="Helvetica"/>
              </a:rPr>
              <a:t>标记资源的使用情况</a:t>
            </a:r>
          </a:p>
        </p:txBody>
      </p:sp>
      <p:sp>
        <p:nvSpPr>
          <p:cNvPr id="616" name="整型信号量是表示共享资源状态且只能只能由特殊的原子操作改变的整型量"/>
          <p:cNvSpPr/>
          <p:nvPr/>
        </p:nvSpPr>
        <p:spPr>
          <a:xfrm>
            <a:off x="612047" y="2542053"/>
            <a:ext cx="210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整型信号量是</a:t>
            </a:r>
            <a:r>
              <a:rPr b="1">
                <a:latin typeface="Helvetica"/>
                <a:ea typeface="Helvetica"/>
                <a:cs typeface="Helvetica"/>
                <a:sym typeface="Helvetica"/>
              </a:rPr>
              <a:t>表示共享资源状态</a:t>
            </a:r>
            <a:r>
              <a:t>且只能只能由特殊的</a:t>
            </a:r>
            <a:r>
              <a:rPr b="1">
                <a:latin typeface="Helvetica"/>
                <a:ea typeface="Helvetica"/>
                <a:cs typeface="Helvetica"/>
                <a:sym typeface="Helvetica"/>
              </a:rPr>
              <a:t>原子操作</a:t>
            </a:r>
            <a:r>
              <a:t>改变的</a:t>
            </a:r>
            <a:r>
              <a:rPr b="1">
                <a:latin typeface="Helvetica"/>
                <a:ea typeface="Helvetica"/>
                <a:cs typeface="Helvetica"/>
                <a:sym typeface="Helvetica"/>
              </a:rPr>
              <a:t>整型量</a:t>
            </a:r>
          </a:p>
        </p:txBody>
      </p:sp>
      <p:sp>
        <p:nvSpPr>
          <p:cNvPr id="618" name="整型信号量机制"/>
          <p:cNvSpPr/>
          <p:nvPr/>
        </p:nvSpPr>
        <p:spPr>
          <a:xfrm>
            <a:off x="435982" y="910069"/>
            <a:ext cx="4822090"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整型信号量机制</a:t>
            </a:r>
          </a:p>
        </p:txBody>
      </p:sp>
      <p:sp>
        <p:nvSpPr>
          <p:cNvPr id="619" name="整型信号量 &gt;=0"/>
          <p:cNvSpPr/>
          <p:nvPr/>
        </p:nvSpPr>
        <p:spPr>
          <a:xfrm>
            <a:off x="849915" y="5295742"/>
            <a:ext cx="465709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r>
              <a:t>整型信号量 &gt;</a:t>
            </a:r>
            <a:r>
              <a:rPr>
                <a:solidFill>
                  <a:srgbClr val="FFFFFF"/>
                </a:solidFill>
              </a:rPr>
              <a:t>=</a:t>
            </a:r>
            <a:r>
              <a:t>0</a:t>
            </a:r>
          </a:p>
        </p:txBody>
      </p:sp>
      <p:sp>
        <p:nvSpPr>
          <p:cNvPr id="620" name="有资源可用"/>
          <p:cNvSpPr/>
          <p:nvPr/>
        </p:nvSpPr>
        <p:spPr>
          <a:xfrm>
            <a:off x="5975350" y="5295742"/>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有资源可用</a:t>
            </a:r>
          </a:p>
        </p:txBody>
      </p:sp>
      <p:sp>
        <p:nvSpPr>
          <p:cNvPr id="621" name="整型信号量 &lt;=0"/>
          <p:cNvSpPr/>
          <p:nvPr/>
        </p:nvSpPr>
        <p:spPr>
          <a:xfrm>
            <a:off x="849915" y="6785520"/>
            <a:ext cx="465709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整型信号量 &lt;=0</a:t>
            </a:r>
          </a:p>
        </p:txBody>
      </p:sp>
      <p:sp>
        <p:nvSpPr>
          <p:cNvPr id="622" name="资源忙，需等待"/>
          <p:cNvSpPr/>
          <p:nvPr/>
        </p:nvSpPr>
        <p:spPr>
          <a:xfrm>
            <a:off x="5975350" y="6785520"/>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资源忙，需等待</a:t>
            </a:r>
          </a:p>
        </p:txBody>
      </p:sp>
      <p:pic>
        <p:nvPicPr>
          <p:cNvPr id="623" name="屏幕快照 2019-03-05 下午4.41.20.png" descr="屏幕快照 2019-03-05 下午4.41.20.png"/>
          <p:cNvPicPr>
            <a:picLocks noChangeAspect="1"/>
          </p:cNvPicPr>
          <p:nvPr/>
        </p:nvPicPr>
        <p:blipFill>
          <a:blip r:embed="rId4">
            <a:extLst/>
          </a:blip>
          <a:stretch>
            <a:fillRect/>
          </a:stretch>
        </p:blipFill>
        <p:spPr>
          <a:xfrm>
            <a:off x="19880741" y="759262"/>
            <a:ext cx="3914307" cy="940778"/>
          </a:xfrm>
          <a:prstGeom prst="rect">
            <a:avLst/>
          </a:prstGeom>
          <a:ln w="12700">
            <a:miter lim="400000"/>
          </a:ln>
        </p:spPr>
      </p:pic>
      <p:sp>
        <p:nvSpPr>
          <p:cNvPr id="14" name="2.4.3.1 整型信号量机制"/>
          <p:cNvSpPr/>
          <p:nvPr/>
        </p:nvSpPr>
        <p:spPr>
          <a:xfrm>
            <a:off x="256574" y="122375"/>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2.4.3.1 整型信号量机制</a:t>
            </a:r>
          </a:p>
        </p:txBody>
      </p:sp>
    </p:spTree>
    <p:extLst>
      <p:ext uri="{BB962C8B-B14F-4D97-AF65-F5344CB8AC3E}">
        <p14:creationId xmlns:p14="http://schemas.microsoft.com/office/powerpoint/2010/main" val="168029894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28"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62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630" name="原理：定义一个整型变量，用该变量的值来标记资源的使用情况，初始值为1"/>
          <p:cNvSpPr/>
          <p:nvPr/>
        </p:nvSpPr>
        <p:spPr>
          <a:xfrm>
            <a:off x="592299" y="3739807"/>
            <a:ext cx="21422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r>
              <a:t>原理：定义一个</a:t>
            </a:r>
            <a:r>
              <a:rPr b="1">
                <a:latin typeface="Helvetica"/>
                <a:ea typeface="Helvetica"/>
                <a:cs typeface="Helvetica"/>
                <a:sym typeface="Helvetica"/>
              </a:rPr>
              <a:t>整型变量</a:t>
            </a:r>
            <a:r>
              <a:t>，用该变量的值来</a:t>
            </a:r>
            <a:r>
              <a:rPr b="1">
                <a:latin typeface="Helvetica"/>
                <a:ea typeface="Helvetica"/>
                <a:cs typeface="Helvetica"/>
                <a:sym typeface="Helvetica"/>
              </a:rPr>
              <a:t>标记资源的使用情况</a:t>
            </a:r>
            <a:r>
              <a:t>，初始值为1</a:t>
            </a:r>
          </a:p>
        </p:txBody>
      </p:sp>
      <p:sp>
        <p:nvSpPr>
          <p:cNvPr id="631" name="整型信号量是表示共享资源状态且只能只能由特殊的原子操作改变的整型量"/>
          <p:cNvSpPr/>
          <p:nvPr/>
        </p:nvSpPr>
        <p:spPr>
          <a:xfrm>
            <a:off x="612047" y="2542053"/>
            <a:ext cx="210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整型信号量是</a:t>
            </a:r>
            <a:r>
              <a:rPr b="1">
                <a:latin typeface="Helvetica"/>
                <a:ea typeface="Helvetica"/>
                <a:cs typeface="Helvetica"/>
                <a:sym typeface="Helvetica"/>
              </a:rPr>
              <a:t>表示共享资源状态</a:t>
            </a:r>
            <a:r>
              <a:t>且只能只能由特殊的</a:t>
            </a:r>
            <a:r>
              <a:rPr b="1">
                <a:latin typeface="Helvetica"/>
                <a:ea typeface="Helvetica"/>
                <a:cs typeface="Helvetica"/>
                <a:sym typeface="Helvetica"/>
              </a:rPr>
              <a:t>原子操作</a:t>
            </a:r>
            <a:r>
              <a:t>改变的</a:t>
            </a:r>
            <a:r>
              <a:rPr b="1">
                <a:latin typeface="Helvetica"/>
                <a:ea typeface="Helvetica"/>
                <a:cs typeface="Helvetica"/>
                <a:sym typeface="Helvetica"/>
              </a:rPr>
              <a:t>整型量</a:t>
            </a:r>
          </a:p>
        </p:txBody>
      </p:sp>
      <p:sp>
        <p:nvSpPr>
          <p:cNvPr id="633" name="整型信号量机制"/>
          <p:cNvSpPr/>
          <p:nvPr/>
        </p:nvSpPr>
        <p:spPr>
          <a:xfrm>
            <a:off x="435982" y="910069"/>
            <a:ext cx="4822090"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整型信号量机制</a:t>
            </a:r>
          </a:p>
        </p:txBody>
      </p:sp>
      <p:sp>
        <p:nvSpPr>
          <p:cNvPr id="634" name="整型信号量 &gt;=0"/>
          <p:cNvSpPr/>
          <p:nvPr/>
        </p:nvSpPr>
        <p:spPr>
          <a:xfrm>
            <a:off x="849915" y="5295742"/>
            <a:ext cx="465709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r>
              <a:t>整型信号量 &gt;</a:t>
            </a:r>
            <a:r>
              <a:rPr>
                <a:solidFill>
                  <a:srgbClr val="FFFFFF"/>
                </a:solidFill>
              </a:rPr>
              <a:t>=</a:t>
            </a:r>
            <a:r>
              <a:t>0</a:t>
            </a:r>
          </a:p>
        </p:txBody>
      </p:sp>
      <p:sp>
        <p:nvSpPr>
          <p:cNvPr id="635" name="有资源可用"/>
          <p:cNvSpPr/>
          <p:nvPr/>
        </p:nvSpPr>
        <p:spPr>
          <a:xfrm>
            <a:off x="5975350" y="5295742"/>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有资源可用</a:t>
            </a:r>
          </a:p>
        </p:txBody>
      </p:sp>
      <p:sp>
        <p:nvSpPr>
          <p:cNvPr id="636" name="整型信号量 &lt;=0"/>
          <p:cNvSpPr/>
          <p:nvPr/>
        </p:nvSpPr>
        <p:spPr>
          <a:xfrm>
            <a:off x="849915" y="6785520"/>
            <a:ext cx="465709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整型信号量 &lt;=0</a:t>
            </a:r>
          </a:p>
        </p:txBody>
      </p:sp>
      <p:sp>
        <p:nvSpPr>
          <p:cNvPr id="637" name="资源忙，需等待"/>
          <p:cNvSpPr/>
          <p:nvPr/>
        </p:nvSpPr>
        <p:spPr>
          <a:xfrm>
            <a:off x="5975350" y="6785520"/>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资源忙，需等待</a:t>
            </a:r>
          </a:p>
        </p:txBody>
      </p:sp>
      <p:sp>
        <p:nvSpPr>
          <p:cNvPr id="638" name="线条"/>
          <p:cNvSpPr/>
          <p:nvPr/>
        </p:nvSpPr>
        <p:spPr>
          <a:xfrm flipV="1">
            <a:off x="16517081" y="1613127"/>
            <a:ext cx="1" cy="99060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639" name="wait"/>
          <p:cNvSpPr/>
          <p:nvPr/>
        </p:nvSpPr>
        <p:spPr>
          <a:xfrm>
            <a:off x="14802637" y="634391"/>
            <a:ext cx="1349265"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wait</a:t>
            </a:r>
          </a:p>
        </p:txBody>
      </p:sp>
      <p:sp>
        <p:nvSpPr>
          <p:cNvPr id="640" name="signal"/>
          <p:cNvSpPr/>
          <p:nvPr/>
        </p:nvSpPr>
        <p:spPr>
          <a:xfrm>
            <a:off x="16784921" y="634391"/>
            <a:ext cx="194922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signal</a:t>
            </a:r>
          </a:p>
        </p:txBody>
      </p:sp>
      <p:pic>
        <p:nvPicPr>
          <p:cNvPr id="641" name="屏幕快照 2019-03-05 下午4.41.20.png" descr="屏幕快照 2019-03-05 下午4.41.20.png"/>
          <p:cNvPicPr>
            <a:picLocks noChangeAspect="1"/>
          </p:cNvPicPr>
          <p:nvPr/>
        </p:nvPicPr>
        <p:blipFill>
          <a:blip r:embed="rId3">
            <a:extLst/>
          </a:blip>
          <a:stretch>
            <a:fillRect/>
          </a:stretch>
        </p:blipFill>
        <p:spPr>
          <a:xfrm>
            <a:off x="19880741" y="759262"/>
            <a:ext cx="3914307" cy="940778"/>
          </a:xfrm>
          <a:prstGeom prst="rect">
            <a:avLst/>
          </a:prstGeom>
          <a:ln w="12700">
            <a:miter lim="400000"/>
          </a:ln>
        </p:spPr>
      </p:pic>
      <p:sp>
        <p:nvSpPr>
          <p:cNvPr id="17" name="2.4.3.1 整型信号量机制"/>
          <p:cNvSpPr/>
          <p:nvPr/>
        </p:nvSpPr>
        <p:spPr>
          <a:xfrm>
            <a:off x="256574" y="122375"/>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2.4.3.1 整型信号量机制</a:t>
            </a:r>
          </a:p>
        </p:txBody>
      </p:sp>
    </p:spTree>
    <p:extLst>
      <p:ext uri="{BB962C8B-B14F-4D97-AF65-F5344CB8AC3E}">
        <p14:creationId xmlns:p14="http://schemas.microsoft.com/office/powerpoint/2010/main" val="36667617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44" name="wait"/>
          <p:cNvSpPr/>
          <p:nvPr/>
        </p:nvSpPr>
        <p:spPr>
          <a:xfrm>
            <a:off x="1267665" y="5719080"/>
            <a:ext cx="1332509" cy="9906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Lantinghei SC Extralight"/>
                <a:ea typeface="Lantinghei SC Extralight"/>
                <a:cs typeface="Lantinghei SC Extralight"/>
                <a:sym typeface="Lantinghei SC Extralight"/>
              </a:defRPr>
            </a:lvl1pPr>
          </a:lstStyle>
          <a:p>
            <a:r>
              <a:t>wait</a:t>
            </a:r>
          </a:p>
        </p:txBody>
      </p:sp>
      <p:sp>
        <p:nvSpPr>
          <p:cNvPr id="645" name="signal"/>
          <p:cNvSpPr/>
          <p:nvPr/>
        </p:nvSpPr>
        <p:spPr>
          <a:xfrm>
            <a:off x="984892" y="10177458"/>
            <a:ext cx="1898056" cy="9906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Lantinghei SC Extralight"/>
                <a:ea typeface="Lantinghei SC Extralight"/>
                <a:cs typeface="Lantinghei SC Extralight"/>
                <a:sym typeface="Lantinghei SC Extralight"/>
              </a:defRPr>
            </a:lvl1pPr>
          </a:lstStyle>
          <a:p>
            <a:r>
              <a:t>signal</a:t>
            </a:r>
          </a:p>
        </p:txBody>
      </p:sp>
      <p:sp>
        <p:nvSpPr>
          <p:cNvPr id="64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647"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648" name="wait(s)  //用于申请资源…"/>
          <p:cNvSpPr/>
          <p:nvPr/>
        </p:nvSpPr>
        <p:spPr>
          <a:xfrm>
            <a:off x="3875914" y="4061730"/>
            <a:ext cx="18063291" cy="4305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wait(s)  //用于申请资源</a:t>
            </a:r>
          </a:p>
          <a:p>
            <a:pPr algn="l"/>
            <a:r>
              <a:t>{</a:t>
            </a:r>
          </a:p>
          <a:p>
            <a:pPr algn="l"/>
            <a:r>
              <a:t>   while s&lt;=0    do no-op;  //整型信号量值&lt;=0时循环执行空操作</a:t>
            </a:r>
          </a:p>
          <a:p>
            <a:pPr algn="l"/>
            <a:r>
              <a:t>         s=s-1；</a:t>
            </a:r>
          </a:p>
          <a:p>
            <a:pPr algn="l"/>
            <a:r>
              <a:t>}</a:t>
            </a:r>
          </a:p>
        </p:txBody>
      </p:sp>
      <p:sp>
        <p:nvSpPr>
          <p:cNvPr id="649" name="Var s  integer;"/>
          <p:cNvSpPr/>
          <p:nvPr/>
        </p:nvSpPr>
        <p:spPr>
          <a:xfrm>
            <a:off x="3831178" y="2606892"/>
            <a:ext cx="4067273" cy="8636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Var </a:t>
            </a:r>
            <a:r>
              <a:rPr b="1">
                <a:latin typeface="Helvetica"/>
                <a:ea typeface="Helvetica"/>
                <a:cs typeface="Helvetica"/>
                <a:sym typeface="Helvetica"/>
              </a:rPr>
              <a:t>s</a:t>
            </a:r>
            <a:r>
              <a:t>  integer;</a:t>
            </a:r>
          </a:p>
        </p:txBody>
      </p:sp>
      <p:sp>
        <p:nvSpPr>
          <p:cNvPr id="650" name="signal(s)  //用于释放资源…"/>
          <p:cNvSpPr/>
          <p:nvPr/>
        </p:nvSpPr>
        <p:spPr>
          <a:xfrm>
            <a:off x="3875914" y="8964608"/>
            <a:ext cx="18063291" cy="3416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signal(s)  //用于释放资源</a:t>
            </a:r>
          </a:p>
          <a:p>
            <a:pPr algn="l"/>
            <a:r>
              <a:t>{</a:t>
            </a:r>
          </a:p>
          <a:p>
            <a:pPr algn="l"/>
            <a:r>
              <a:t>        s=s+1；</a:t>
            </a:r>
          </a:p>
          <a:p>
            <a:pPr algn="l"/>
            <a:r>
              <a:t>}</a:t>
            </a:r>
          </a:p>
        </p:txBody>
      </p:sp>
      <p:sp>
        <p:nvSpPr>
          <p:cNvPr id="652" name="整型信号量机制"/>
          <p:cNvSpPr/>
          <p:nvPr/>
        </p:nvSpPr>
        <p:spPr>
          <a:xfrm>
            <a:off x="435982" y="910069"/>
            <a:ext cx="4822090"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整型信号量机制</a:t>
            </a:r>
          </a:p>
        </p:txBody>
      </p:sp>
      <p:pic>
        <p:nvPicPr>
          <p:cNvPr id="653" name="屏幕快照 2019-03-05 下午4.41.20.png" descr="屏幕快照 2019-03-05 下午4.41.20.png"/>
          <p:cNvPicPr>
            <a:picLocks noChangeAspect="1"/>
          </p:cNvPicPr>
          <p:nvPr/>
        </p:nvPicPr>
        <p:blipFill>
          <a:blip r:embed="rId3">
            <a:extLst/>
          </a:blip>
          <a:stretch>
            <a:fillRect/>
          </a:stretch>
        </p:blipFill>
        <p:spPr>
          <a:xfrm>
            <a:off x="19880741" y="759262"/>
            <a:ext cx="3914307" cy="940778"/>
          </a:xfrm>
          <a:prstGeom prst="rect">
            <a:avLst/>
          </a:prstGeom>
          <a:ln w="12700">
            <a:miter lim="400000"/>
          </a:ln>
        </p:spPr>
      </p:pic>
      <p:sp>
        <p:nvSpPr>
          <p:cNvPr id="13" name="2.4.3.1 整型信号量机制"/>
          <p:cNvSpPr/>
          <p:nvPr/>
        </p:nvSpPr>
        <p:spPr>
          <a:xfrm>
            <a:off x="256574" y="122375"/>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2.4.3.1 整型信号量机制</a:t>
            </a:r>
          </a:p>
        </p:txBody>
      </p:sp>
    </p:spTree>
    <p:extLst>
      <p:ext uri="{BB962C8B-B14F-4D97-AF65-F5344CB8AC3E}">
        <p14:creationId xmlns:p14="http://schemas.microsoft.com/office/powerpoint/2010/main" val="159583956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5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657" name="整型信号量机制中，用于申请资源的是______原子操作。"/>
          <p:cNvSpPr/>
          <p:nvPr/>
        </p:nvSpPr>
        <p:spPr>
          <a:xfrm>
            <a:off x="1910629" y="6282855"/>
            <a:ext cx="15928085"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整型信号量机制中，用于申请资源的是______原子操作。</a:t>
            </a:r>
          </a:p>
        </p:txBody>
      </p:sp>
      <p:sp>
        <p:nvSpPr>
          <p:cNvPr id="658" name="牛刀小试"/>
          <p:cNvSpPr/>
          <p:nvPr/>
        </p:nvSpPr>
        <p:spPr>
          <a:xfrm>
            <a:off x="1893098" y="345885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659"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7" name="2.4.3.1 整型信号量机制"/>
          <p:cNvSpPr/>
          <p:nvPr/>
        </p:nvSpPr>
        <p:spPr>
          <a:xfrm>
            <a:off x="256574" y="122375"/>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2.4.3.1 整型信号量机制</a:t>
            </a:r>
          </a:p>
        </p:txBody>
      </p:sp>
    </p:spTree>
    <p:extLst>
      <p:ext uri="{BB962C8B-B14F-4D97-AF65-F5344CB8AC3E}">
        <p14:creationId xmlns:p14="http://schemas.microsoft.com/office/powerpoint/2010/main" val="135223434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62"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663" name="整型信号量机制中，用于申请资源的是______原子操作。"/>
          <p:cNvSpPr/>
          <p:nvPr/>
        </p:nvSpPr>
        <p:spPr>
          <a:xfrm>
            <a:off x="1910629" y="6282855"/>
            <a:ext cx="15928085"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整型信号量机制中，用于申请资源的是______原子操作。</a:t>
            </a:r>
          </a:p>
        </p:txBody>
      </p:sp>
      <p:sp>
        <p:nvSpPr>
          <p:cNvPr id="664" name="牛刀小试"/>
          <p:cNvSpPr/>
          <p:nvPr/>
        </p:nvSpPr>
        <p:spPr>
          <a:xfrm>
            <a:off x="1893098" y="345885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665"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666" name="wait"/>
          <p:cNvSpPr/>
          <p:nvPr/>
        </p:nvSpPr>
        <p:spPr>
          <a:xfrm>
            <a:off x="12889651" y="6041555"/>
            <a:ext cx="1349265"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wait</a:t>
            </a:r>
          </a:p>
        </p:txBody>
      </p:sp>
      <p:sp>
        <p:nvSpPr>
          <p:cNvPr id="8" name="2.4.3.1 整型信号量机制"/>
          <p:cNvSpPr/>
          <p:nvPr/>
        </p:nvSpPr>
        <p:spPr>
          <a:xfrm>
            <a:off x="256574" y="122375"/>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2.4.3.1 整型信号量机制</a:t>
            </a:r>
          </a:p>
        </p:txBody>
      </p:sp>
    </p:spTree>
    <p:extLst>
      <p:ext uri="{BB962C8B-B14F-4D97-AF65-F5344CB8AC3E}">
        <p14:creationId xmlns:p14="http://schemas.microsoft.com/office/powerpoint/2010/main" val="18318340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6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670" name="整型信号量机制中，用于释放资源的是______原子操作。"/>
          <p:cNvSpPr/>
          <p:nvPr/>
        </p:nvSpPr>
        <p:spPr>
          <a:xfrm>
            <a:off x="1910629" y="6282855"/>
            <a:ext cx="15928085"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整型信号量机制中，用于释放资源的是______原子操作。</a:t>
            </a:r>
          </a:p>
        </p:txBody>
      </p:sp>
      <p:sp>
        <p:nvSpPr>
          <p:cNvPr id="671" name="牛刀小试"/>
          <p:cNvSpPr/>
          <p:nvPr/>
        </p:nvSpPr>
        <p:spPr>
          <a:xfrm>
            <a:off x="1893098" y="345885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672"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7" name="2.4.3.1 整型信号量机制"/>
          <p:cNvSpPr/>
          <p:nvPr/>
        </p:nvSpPr>
        <p:spPr>
          <a:xfrm>
            <a:off x="256574" y="122375"/>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2.4.3.1 整型信号量机制</a:t>
            </a:r>
          </a:p>
        </p:txBody>
      </p:sp>
    </p:spTree>
    <p:extLst>
      <p:ext uri="{BB962C8B-B14F-4D97-AF65-F5344CB8AC3E}">
        <p14:creationId xmlns:p14="http://schemas.microsoft.com/office/powerpoint/2010/main" val="141945529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7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676" name="整型信号量机制中，用于释放资源的是______原子操作。"/>
          <p:cNvSpPr/>
          <p:nvPr/>
        </p:nvSpPr>
        <p:spPr>
          <a:xfrm>
            <a:off x="1910629" y="6282855"/>
            <a:ext cx="15928085"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整型信号量机制中，用于释放资源的是______原子操作。</a:t>
            </a:r>
          </a:p>
        </p:txBody>
      </p:sp>
      <p:sp>
        <p:nvSpPr>
          <p:cNvPr id="677" name="牛刀小试"/>
          <p:cNvSpPr/>
          <p:nvPr/>
        </p:nvSpPr>
        <p:spPr>
          <a:xfrm>
            <a:off x="1893098" y="345885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678"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679" name="signal"/>
          <p:cNvSpPr/>
          <p:nvPr/>
        </p:nvSpPr>
        <p:spPr>
          <a:xfrm>
            <a:off x="12589670" y="6041555"/>
            <a:ext cx="194922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signal</a:t>
            </a:r>
          </a:p>
        </p:txBody>
      </p:sp>
      <p:sp>
        <p:nvSpPr>
          <p:cNvPr id="8" name="2.4.3.1 整型信号量机制"/>
          <p:cNvSpPr/>
          <p:nvPr/>
        </p:nvSpPr>
        <p:spPr>
          <a:xfrm>
            <a:off x="256574" y="122375"/>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2.4.3.1 整型信号量机制</a:t>
            </a:r>
          </a:p>
        </p:txBody>
      </p:sp>
    </p:spTree>
    <p:extLst>
      <p:ext uri="{BB962C8B-B14F-4D97-AF65-F5344CB8AC3E}">
        <p14:creationId xmlns:p14="http://schemas.microsoft.com/office/powerpoint/2010/main" val="38935896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名称：《操作系统概论》"/>
          <p:cNvSpPr/>
          <p:nvPr/>
        </p:nvSpPr>
        <p:spPr>
          <a:xfrm>
            <a:off x="14081169" y="3522358"/>
            <a:ext cx="709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pPr>
              <a:defRPr>
                <a:latin typeface="Hannotate SC Bold"/>
                <a:ea typeface="Hannotate SC Bold"/>
                <a:cs typeface="Hannotate SC Bold"/>
                <a:sym typeface="Hannotate SC Bold"/>
              </a:defRPr>
            </a:pPr>
            <a:r>
              <a:rPr>
                <a:latin typeface="Hannotate SC Regular"/>
                <a:ea typeface="Hannotate SC Regular"/>
                <a:cs typeface="Hannotate SC Regular"/>
                <a:sym typeface="Hannotate SC Regular"/>
              </a:rPr>
              <a:t>名称：《操作系统概论》</a:t>
            </a:r>
          </a:p>
        </p:txBody>
      </p:sp>
      <p:sp>
        <p:nvSpPr>
          <p:cNvPr id="51" name="主编：张琼声"/>
          <p:cNvSpPr/>
          <p:nvPr/>
        </p:nvSpPr>
        <p:spPr>
          <a:xfrm>
            <a:off x="14081169" y="4942529"/>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主编：张琼声</a:t>
            </a:r>
          </a:p>
        </p:txBody>
      </p:sp>
      <p:sp>
        <p:nvSpPr>
          <p:cNvPr id="52" name="编号：02323"/>
          <p:cNvSpPr/>
          <p:nvPr/>
        </p:nvSpPr>
        <p:spPr>
          <a:xfrm>
            <a:off x="14081169" y="6362700"/>
            <a:ext cx="39465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编号：02323</a:t>
            </a:r>
          </a:p>
        </p:txBody>
      </p:sp>
      <p:sp>
        <p:nvSpPr>
          <p:cNvPr id="53" name="机械工业出版社"/>
          <p:cNvSpPr/>
          <p:nvPr/>
        </p:nvSpPr>
        <p:spPr>
          <a:xfrm>
            <a:off x="14081169" y="9203041"/>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机械工业出版社</a:t>
            </a:r>
          </a:p>
        </p:txBody>
      </p:sp>
      <p:sp>
        <p:nvSpPr>
          <p:cNvPr id="54" name="年份：2017年"/>
          <p:cNvSpPr/>
          <p:nvPr/>
        </p:nvSpPr>
        <p:spPr>
          <a:xfrm>
            <a:off x="14081169" y="7782870"/>
            <a:ext cx="419608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年份：2017年</a:t>
            </a:r>
          </a:p>
        </p:txBody>
      </p:sp>
      <p:sp>
        <p:nvSpPr>
          <p:cNvPr id="55" name="教…"/>
          <p:cNvSpPr/>
          <p:nvPr/>
        </p:nvSpPr>
        <p:spPr>
          <a:xfrm>
            <a:off x="1345160" y="1910546"/>
            <a:ext cx="2457933" cy="979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solidFill>
                  <a:schemeClr val="accent4">
                    <a:satOff val="1488"/>
                    <a:lumOff val="-7242"/>
                  </a:schemeClr>
                </a:solidFill>
                <a:latin typeface="Hannotate SC Bold"/>
                <a:ea typeface="Hannotate SC Bold"/>
                <a:cs typeface="Hannotate SC Bold"/>
                <a:sym typeface="Hannotate SC Bold"/>
              </a:defRPr>
            </a:pPr>
            <a:r>
              <a:t>教</a:t>
            </a:r>
          </a:p>
          <a:p>
            <a:pPr defTabSz="821531">
              <a:defRPr sz="13600">
                <a:solidFill>
                  <a:schemeClr val="accent4">
                    <a:satOff val="1488"/>
                    <a:lumOff val="-7242"/>
                  </a:schemeClr>
                </a:solidFill>
                <a:latin typeface="Hannotate SC Bold"/>
                <a:ea typeface="Hannotate SC Bold"/>
                <a:cs typeface="Hannotate SC Bold"/>
                <a:sym typeface="Hannotate SC Bold"/>
              </a:defRPr>
            </a:pPr>
            <a:r>
              <a:t>材</a:t>
            </a:r>
          </a:p>
          <a:p>
            <a:pPr defTabSz="821531">
              <a:defRPr sz="13600">
                <a:solidFill>
                  <a:schemeClr val="accent4">
                    <a:satOff val="1488"/>
                    <a:lumOff val="-7242"/>
                  </a:schemeClr>
                </a:solidFill>
                <a:latin typeface="Hannotate SC Bold"/>
                <a:ea typeface="Hannotate SC Bold"/>
                <a:cs typeface="Hannotate SC Bold"/>
                <a:sym typeface="Hannotate SC Bold"/>
              </a:defRPr>
            </a:pPr>
            <a:r>
              <a:t>介</a:t>
            </a:r>
          </a:p>
          <a:p>
            <a:pPr defTabSz="821531">
              <a:defRPr sz="13600">
                <a:solidFill>
                  <a:schemeClr val="accent4">
                    <a:satOff val="1488"/>
                    <a:lumOff val="-7242"/>
                  </a:schemeClr>
                </a:solidFill>
                <a:latin typeface="Hannotate SC Bold"/>
                <a:ea typeface="Hannotate SC Bold"/>
                <a:cs typeface="Hannotate SC Bold"/>
                <a:sym typeface="Hannotate SC Bold"/>
              </a:defRPr>
            </a:pPr>
            <a:r>
              <a:t>绍</a:t>
            </a:r>
          </a:p>
        </p:txBody>
      </p:sp>
      <p:pic>
        <p:nvPicPr>
          <p:cNvPr id="56" name="屏幕快照 2019-02-26 下午5.38.17.png" descr="屏幕快照 2019-02-26 下午5.38.17.png"/>
          <p:cNvPicPr>
            <a:picLocks noChangeAspect="1"/>
          </p:cNvPicPr>
          <p:nvPr/>
        </p:nvPicPr>
        <p:blipFill>
          <a:blip r:embed="rId2">
            <a:extLst/>
          </a:blip>
          <a:stretch>
            <a:fillRect/>
          </a:stretch>
        </p:blipFill>
        <p:spPr>
          <a:xfrm>
            <a:off x="5529214" y="2776167"/>
            <a:ext cx="6323673" cy="7953176"/>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82"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68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684" name="为互斥访问的临界资源CS定义一个互斥信号量mutex，将初始值置为1"/>
          <p:cNvSpPr/>
          <p:nvPr/>
        </p:nvSpPr>
        <p:spPr>
          <a:xfrm>
            <a:off x="787453" y="2571712"/>
            <a:ext cx="19694089"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r>
              <a:t>为互斥访问的临界资源CS</a:t>
            </a:r>
            <a:r>
              <a:rPr b="1">
                <a:latin typeface="Helvetica"/>
                <a:ea typeface="Helvetica"/>
                <a:cs typeface="Helvetica"/>
                <a:sym typeface="Helvetica"/>
              </a:rPr>
              <a:t>定义一个互斥信号量mutex</a:t>
            </a:r>
            <a:r>
              <a:t>，将初始值置为1</a:t>
            </a:r>
          </a:p>
        </p:txBody>
      </p:sp>
      <p:sp>
        <p:nvSpPr>
          <p:cNvPr id="685" name="2.4.3.1 整型信号量机制"/>
          <p:cNvSpPr/>
          <p:nvPr/>
        </p:nvSpPr>
        <p:spPr>
          <a:xfrm>
            <a:off x="256574" y="11411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2.4.3.1 整型信号量机制</a:t>
            </a:r>
          </a:p>
        </p:txBody>
      </p:sp>
      <p:sp>
        <p:nvSpPr>
          <p:cNvPr id="686" name="整型信号量机制"/>
          <p:cNvSpPr/>
          <p:nvPr/>
        </p:nvSpPr>
        <p:spPr>
          <a:xfrm>
            <a:off x="435982" y="910069"/>
            <a:ext cx="4822090"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整型信号量机制</a:t>
            </a:r>
          </a:p>
        </p:txBody>
      </p:sp>
      <p:pic>
        <p:nvPicPr>
          <p:cNvPr id="687" name="屏幕快照 2019-03-05 下午4.41.20.png" descr="屏幕快照 2019-03-05 下午4.41.20.png"/>
          <p:cNvPicPr>
            <a:picLocks noChangeAspect="1"/>
          </p:cNvPicPr>
          <p:nvPr/>
        </p:nvPicPr>
        <p:blipFill>
          <a:blip r:embed="rId3">
            <a:extLst/>
          </a:blip>
          <a:stretch>
            <a:fillRect/>
          </a:stretch>
        </p:blipFill>
        <p:spPr>
          <a:xfrm>
            <a:off x="19880741" y="759262"/>
            <a:ext cx="3914307" cy="940778"/>
          </a:xfrm>
          <a:prstGeom prst="rect">
            <a:avLst/>
          </a:prstGeom>
          <a:ln w="12700">
            <a:miter lim="400000"/>
          </a:ln>
        </p:spPr>
      </p:pic>
    </p:spTree>
    <p:extLst>
      <p:ext uri="{BB962C8B-B14F-4D97-AF65-F5344CB8AC3E}">
        <p14:creationId xmlns:p14="http://schemas.microsoft.com/office/powerpoint/2010/main" val="57341873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90"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691"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692" name="将临界资源CS放入wait(mutex)和signal(mutex)之间"/>
          <p:cNvSpPr/>
          <p:nvPr/>
        </p:nvSpPr>
        <p:spPr>
          <a:xfrm>
            <a:off x="836469" y="4304073"/>
            <a:ext cx="1468467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r>
              <a:t>将临界资源CS放入</a:t>
            </a:r>
            <a:r>
              <a:rPr b="1">
                <a:latin typeface="Helvetica"/>
                <a:ea typeface="Helvetica"/>
                <a:cs typeface="Helvetica"/>
                <a:sym typeface="Helvetica"/>
              </a:rPr>
              <a:t>wait</a:t>
            </a:r>
            <a:r>
              <a:t>(mutex)和</a:t>
            </a:r>
            <a:r>
              <a:rPr b="1">
                <a:latin typeface="Helvetica"/>
                <a:ea typeface="Helvetica"/>
                <a:cs typeface="Helvetica"/>
                <a:sym typeface="Helvetica"/>
              </a:rPr>
              <a:t>signal</a:t>
            </a:r>
            <a:r>
              <a:t>(mutex)之间</a:t>
            </a:r>
          </a:p>
        </p:txBody>
      </p:sp>
      <p:sp>
        <p:nvSpPr>
          <p:cNvPr id="693" name="wait(mutex)；…"/>
          <p:cNvSpPr/>
          <p:nvPr/>
        </p:nvSpPr>
        <p:spPr>
          <a:xfrm>
            <a:off x="1904753" y="6439489"/>
            <a:ext cx="5535262" cy="30226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30000"/>
              </a:lnSpc>
            </a:pPr>
            <a:r>
              <a:t>wait(mutex)；</a:t>
            </a:r>
          </a:p>
          <a:p>
            <a:pPr algn="l">
              <a:lnSpc>
                <a:spcPct val="130000"/>
              </a:lnSpc>
            </a:pPr>
            <a:r>
              <a:t>    CS</a:t>
            </a:r>
          </a:p>
          <a:p>
            <a:pPr algn="l">
              <a:lnSpc>
                <a:spcPct val="130000"/>
              </a:lnSpc>
            </a:pPr>
            <a:r>
              <a:t>signal(mutex);</a:t>
            </a:r>
          </a:p>
        </p:txBody>
      </p:sp>
      <p:sp>
        <p:nvSpPr>
          <p:cNvPr id="695" name="整型信号量机制"/>
          <p:cNvSpPr/>
          <p:nvPr/>
        </p:nvSpPr>
        <p:spPr>
          <a:xfrm>
            <a:off x="435982" y="910069"/>
            <a:ext cx="4822090"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整型信号量机制</a:t>
            </a:r>
          </a:p>
        </p:txBody>
      </p:sp>
      <p:sp>
        <p:nvSpPr>
          <p:cNvPr id="696" name="为互斥访问的临界资源CS定义一个互斥信号量mutex，将初始值置为1"/>
          <p:cNvSpPr/>
          <p:nvPr/>
        </p:nvSpPr>
        <p:spPr>
          <a:xfrm>
            <a:off x="787453" y="2571712"/>
            <a:ext cx="19694089"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r>
              <a:t>为互斥访问的临界资源CS</a:t>
            </a:r>
            <a:r>
              <a:rPr b="1">
                <a:latin typeface="Helvetica"/>
                <a:ea typeface="Helvetica"/>
                <a:cs typeface="Helvetica"/>
                <a:sym typeface="Helvetica"/>
              </a:rPr>
              <a:t>定义一个互斥信号量mutex</a:t>
            </a:r>
            <a:r>
              <a:t>，将初始值置为1</a:t>
            </a:r>
          </a:p>
        </p:txBody>
      </p:sp>
      <p:pic>
        <p:nvPicPr>
          <p:cNvPr id="697" name="屏幕快照 2019-03-05 下午4.41.20.png" descr="屏幕快照 2019-03-05 下午4.41.20.png"/>
          <p:cNvPicPr>
            <a:picLocks noChangeAspect="1"/>
          </p:cNvPicPr>
          <p:nvPr/>
        </p:nvPicPr>
        <p:blipFill>
          <a:blip r:embed="rId4">
            <a:extLst/>
          </a:blip>
          <a:stretch>
            <a:fillRect/>
          </a:stretch>
        </p:blipFill>
        <p:spPr>
          <a:xfrm>
            <a:off x="19880741" y="759262"/>
            <a:ext cx="3914307" cy="940778"/>
          </a:xfrm>
          <a:prstGeom prst="rect">
            <a:avLst/>
          </a:prstGeom>
          <a:ln w="12700">
            <a:miter lim="400000"/>
          </a:ln>
        </p:spPr>
      </p:pic>
      <p:sp>
        <p:nvSpPr>
          <p:cNvPr id="11" name="2.4.3.1 整型信号量机制"/>
          <p:cNvSpPr/>
          <p:nvPr/>
        </p:nvSpPr>
        <p:spPr>
          <a:xfrm>
            <a:off x="256574" y="11411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2.4.3.1 整型信号量机制</a:t>
            </a:r>
          </a:p>
        </p:txBody>
      </p:sp>
    </p:spTree>
    <p:extLst>
      <p:ext uri="{BB962C8B-B14F-4D97-AF65-F5344CB8AC3E}">
        <p14:creationId xmlns:p14="http://schemas.microsoft.com/office/powerpoint/2010/main" val="168950463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02"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70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04" name="while mutex&lt;=0    do no-op;…"/>
          <p:cNvSpPr/>
          <p:nvPr/>
        </p:nvSpPr>
        <p:spPr>
          <a:xfrm>
            <a:off x="13551540" y="6091659"/>
            <a:ext cx="8247217" cy="1638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while mutex&lt;=0    do no-op;  </a:t>
            </a:r>
          </a:p>
          <a:p>
            <a:pPr algn="l"/>
            <a:r>
              <a:t>         s=s-1;</a:t>
            </a:r>
          </a:p>
        </p:txBody>
      </p:sp>
      <p:sp>
        <p:nvSpPr>
          <p:cNvPr id="705" name="s=s+1;"/>
          <p:cNvSpPr/>
          <p:nvPr/>
        </p:nvSpPr>
        <p:spPr>
          <a:xfrm>
            <a:off x="13551540" y="10013838"/>
            <a:ext cx="4679810" cy="876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70000"/>
              </a:lnSpc>
            </a:lvl1pPr>
          </a:lstStyle>
          <a:p>
            <a:r>
              <a:t>s=s+1;</a:t>
            </a:r>
          </a:p>
        </p:txBody>
      </p:sp>
      <p:sp>
        <p:nvSpPr>
          <p:cNvPr id="706" name="线条"/>
          <p:cNvSpPr/>
          <p:nvPr/>
        </p:nvSpPr>
        <p:spPr>
          <a:xfrm>
            <a:off x="5873345" y="6910809"/>
            <a:ext cx="7356698" cy="1"/>
          </a:xfrm>
          <a:prstGeom prst="line">
            <a:avLst/>
          </a:prstGeom>
          <a:ln w="38100">
            <a:solidFill>
              <a:srgbClr val="000000"/>
            </a:solidFill>
            <a:miter lim="400000"/>
            <a:tailEnd type="triangle"/>
          </a:ln>
        </p:spPr>
        <p:txBody>
          <a:bodyPr lIns="50800" tIns="50800" rIns="50800" bIns="50800" anchor="ctr"/>
          <a:lstStyle/>
          <a:p>
            <a:pPr>
              <a:defRPr sz="3200"/>
            </a:pPr>
            <a:endParaRPr/>
          </a:p>
        </p:txBody>
      </p:sp>
      <p:sp>
        <p:nvSpPr>
          <p:cNvPr id="707" name="线条"/>
          <p:cNvSpPr/>
          <p:nvPr/>
        </p:nvSpPr>
        <p:spPr>
          <a:xfrm>
            <a:off x="6333513" y="8971760"/>
            <a:ext cx="6855384" cy="1397993"/>
          </a:xfrm>
          <a:prstGeom prst="line">
            <a:avLst/>
          </a:prstGeom>
          <a:ln w="38100">
            <a:solidFill>
              <a:srgbClr val="000000"/>
            </a:solidFill>
            <a:miter lim="400000"/>
            <a:tailEnd type="triangle"/>
          </a:ln>
        </p:spPr>
        <p:txBody>
          <a:bodyPr lIns="50800" tIns="50800" rIns="50800" bIns="50800" anchor="ctr"/>
          <a:lstStyle/>
          <a:p>
            <a:pPr>
              <a:defRPr sz="3200"/>
            </a:pPr>
            <a:endParaRPr/>
          </a:p>
        </p:txBody>
      </p:sp>
      <p:sp>
        <p:nvSpPr>
          <p:cNvPr id="709" name="整型信号量机制"/>
          <p:cNvSpPr/>
          <p:nvPr/>
        </p:nvSpPr>
        <p:spPr>
          <a:xfrm>
            <a:off x="435982" y="910069"/>
            <a:ext cx="4822090"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整型信号量机制</a:t>
            </a:r>
          </a:p>
        </p:txBody>
      </p:sp>
      <p:sp>
        <p:nvSpPr>
          <p:cNvPr id="710" name="将临界资源CS放入wait(mutex)和signal(mutex)之间"/>
          <p:cNvSpPr/>
          <p:nvPr/>
        </p:nvSpPr>
        <p:spPr>
          <a:xfrm>
            <a:off x="836469" y="4304073"/>
            <a:ext cx="1468467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r>
              <a:t>将临界资源CS放入</a:t>
            </a:r>
            <a:r>
              <a:rPr b="1">
                <a:latin typeface="Helvetica"/>
                <a:ea typeface="Helvetica"/>
                <a:cs typeface="Helvetica"/>
                <a:sym typeface="Helvetica"/>
              </a:rPr>
              <a:t>wait</a:t>
            </a:r>
            <a:r>
              <a:t>(mutex)和</a:t>
            </a:r>
            <a:r>
              <a:rPr b="1">
                <a:latin typeface="Helvetica"/>
                <a:ea typeface="Helvetica"/>
                <a:cs typeface="Helvetica"/>
                <a:sym typeface="Helvetica"/>
              </a:rPr>
              <a:t>signal</a:t>
            </a:r>
            <a:r>
              <a:t>(mutex)之间</a:t>
            </a:r>
          </a:p>
        </p:txBody>
      </p:sp>
      <p:sp>
        <p:nvSpPr>
          <p:cNvPr id="711" name="wait(mutex)；…"/>
          <p:cNvSpPr/>
          <p:nvPr/>
        </p:nvSpPr>
        <p:spPr>
          <a:xfrm>
            <a:off x="1904753" y="6439489"/>
            <a:ext cx="5535262" cy="30226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30000"/>
              </a:lnSpc>
            </a:pPr>
            <a:r>
              <a:t>wait(mutex)；</a:t>
            </a:r>
          </a:p>
          <a:p>
            <a:pPr algn="l">
              <a:lnSpc>
                <a:spcPct val="130000"/>
              </a:lnSpc>
            </a:pPr>
            <a:r>
              <a:t>    CS</a:t>
            </a:r>
          </a:p>
          <a:p>
            <a:pPr algn="l">
              <a:lnSpc>
                <a:spcPct val="130000"/>
              </a:lnSpc>
            </a:pPr>
            <a:r>
              <a:t>signal(mutex);</a:t>
            </a:r>
          </a:p>
        </p:txBody>
      </p:sp>
      <p:sp>
        <p:nvSpPr>
          <p:cNvPr id="712" name="为互斥访问的临界资源CS定义一个互斥信号量mutex，将初始值置为1"/>
          <p:cNvSpPr/>
          <p:nvPr/>
        </p:nvSpPr>
        <p:spPr>
          <a:xfrm>
            <a:off x="787453" y="2571712"/>
            <a:ext cx="19694089"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r>
              <a:t>为互斥访问的临界资源CS</a:t>
            </a:r>
            <a:r>
              <a:rPr b="1">
                <a:latin typeface="Helvetica"/>
                <a:ea typeface="Helvetica"/>
                <a:cs typeface="Helvetica"/>
                <a:sym typeface="Helvetica"/>
              </a:rPr>
              <a:t>定义一个互斥信号量mutex</a:t>
            </a:r>
            <a:r>
              <a:t>，将初始值置为1</a:t>
            </a:r>
          </a:p>
        </p:txBody>
      </p:sp>
      <p:pic>
        <p:nvPicPr>
          <p:cNvPr id="713" name="屏幕快照 2019-03-05 下午4.41.20.png" descr="屏幕快照 2019-03-05 下午4.41.20.png"/>
          <p:cNvPicPr>
            <a:picLocks noChangeAspect="1"/>
          </p:cNvPicPr>
          <p:nvPr/>
        </p:nvPicPr>
        <p:blipFill>
          <a:blip r:embed="rId4">
            <a:extLst/>
          </a:blip>
          <a:stretch>
            <a:fillRect/>
          </a:stretch>
        </p:blipFill>
        <p:spPr>
          <a:xfrm>
            <a:off x="19880741" y="759262"/>
            <a:ext cx="3914307" cy="940778"/>
          </a:xfrm>
          <a:prstGeom prst="rect">
            <a:avLst/>
          </a:prstGeom>
          <a:ln w="12700">
            <a:miter lim="400000"/>
          </a:ln>
        </p:spPr>
      </p:pic>
      <p:sp>
        <p:nvSpPr>
          <p:cNvPr id="15" name="2.4.3.1 整型信号量机制"/>
          <p:cNvSpPr/>
          <p:nvPr/>
        </p:nvSpPr>
        <p:spPr>
          <a:xfrm>
            <a:off x="256574" y="11411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2.4.3.1 整型信号量机制</a:t>
            </a:r>
          </a:p>
        </p:txBody>
      </p:sp>
    </p:spTree>
    <p:extLst>
      <p:ext uri="{BB962C8B-B14F-4D97-AF65-F5344CB8AC3E}">
        <p14:creationId xmlns:p14="http://schemas.microsoft.com/office/powerpoint/2010/main" val="160100792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1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19"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grpSp>
        <p:nvGrpSpPr>
          <p:cNvPr id="722" name="例题1"/>
          <p:cNvGrpSpPr/>
          <p:nvPr/>
        </p:nvGrpSpPr>
        <p:grpSpPr>
          <a:xfrm>
            <a:off x="855934" y="957062"/>
            <a:ext cx="1889761" cy="1143001"/>
            <a:chOff x="0" y="0"/>
            <a:chExt cx="1889760" cy="1143000"/>
          </a:xfrm>
        </p:grpSpPr>
        <p:sp>
          <p:nvSpPr>
            <p:cNvPr id="721" name="例题1"/>
            <p:cNvSpPr/>
            <p:nvPr/>
          </p:nvSpPr>
          <p:spPr>
            <a:xfrm>
              <a:off x="38099" y="38100"/>
              <a:ext cx="1813562"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例题1</a:t>
              </a:r>
            </a:p>
          </p:txBody>
        </p:sp>
        <p:pic>
          <p:nvPicPr>
            <p:cNvPr id="720" name="例题1" descr="例题1"/>
            <p:cNvPicPr>
              <a:picLocks/>
            </p:cNvPicPr>
            <p:nvPr/>
          </p:nvPicPr>
          <p:blipFill>
            <a:blip r:embed="rId3">
              <a:extLst/>
            </a:blip>
            <a:stretch>
              <a:fillRect/>
            </a:stretch>
          </p:blipFill>
          <p:spPr>
            <a:xfrm>
              <a:off x="-1" y="-1"/>
              <a:ext cx="1889762" cy="1143001"/>
            </a:xfrm>
            <a:prstGeom prst="rect">
              <a:avLst/>
            </a:prstGeom>
            <a:effectLst/>
          </p:spPr>
        </p:pic>
      </p:grpSp>
      <p:sp>
        <p:nvSpPr>
          <p:cNvPr id="723" name="p1和p2两个进程都访问同一个临界资源—打印机（用CS表示），对应的整型信号量为s，s初值为1。想要实现互斥的代码如下。"/>
          <p:cNvSpPr/>
          <p:nvPr/>
        </p:nvSpPr>
        <p:spPr>
          <a:xfrm>
            <a:off x="1265439" y="2491138"/>
            <a:ext cx="18316799" cy="19685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10000"/>
              </a:lnSpc>
            </a:lvl1pPr>
          </a:lstStyle>
          <a:p>
            <a:r>
              <a:t>p1和p2两个进程都访问同一个临界资源—打印机（用CS表示），对应的整型信号量为s，s初值为1。想要实现互斥的代码如下。</a:t>
            </a:r>
          </a:p>
        </p:txBody>
      </p:sp>
      <p:sp>
        <p:nvSpPr>
          <p:cNvPr id="725" name="实现进程互斥"/>
          <p:cNvSpPr/>
          <p:nvPr/>
        </p:nvSpPr>
        <p:spPr>
          <a:xfrm>
            <a:off x="10223500" y="1015508"/>
            <a:ext cx="393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实现进程互斥</a:t>
            </a:r>
          </a:p>
        </p:txBody>
      </p:sp>
      <p:pic>
        <p:nvPicPr>
          <p:cNvPr id="726" name="屏幕快照 2019-03-05 下午4.41.20.png" descr="屏幕快照 2019-03-05 下午4.41.20.png"/>
          <p:cNvPicPr>
            <a:picLocks noChangeAspect="1"/>
          </p:cNvPicPr>
          <p:nvPr/>
        </p:nvPicPr>
        <p:blipFill>
          <a:blip r:embed="rId4">
            <a:extLst/>
          </a:blip>
          <a:stretch>
            <a:fillRect/>
          </a:stretch>
        </p:blipFill>
        <p:spPr>
          <a:xfrm>
            <a:off x="19880741" y="759262"/>
            <a:ext cx="3914307" cy="940778"/>
          </a:xfrm>
          <a:prstGeom prst="rect">
            <a:avLst/>
          </a:prstGeom>
          <a:ln w="12700">
            <a:miter lim="400000"/>
          </a:ln>
        </p:spPr>
      </p:pic>
      <p:sp>
        <p:nvSpPr>
          <p:cNvPr id="12" name="2.4.3.1 整型信号量机制"/>
          <p:cNvSpPr/>
          <p:nvPr/>
        </p:nvSpPr>
        <p:spPr>
          <a:xfrm>
            <a:off x="256574" y="11411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2.4.3.1 整型信号量机制</a:t>
            </a:r>
          </a:p>
        </p:txBody>
      </p:sp>
    </p:spTree>
    <p:extLst>
      <p:ext uri="{BB962C8B-B14F-4D97-AF65-F5344CB8AC3E}">
        <p14:creationId xmlns:p14="http://schemas.microsoft.com/office/powerpoint/2010/main" val="156343044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31"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32"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grpSp>
        <p:nvGrpSpPr>
          <p:cNvPr id="735" name="例题1"/>
          <p:cNvGrpSpPr/>
          <p:nvPr/>
        </p:nvGrpSpPr>
        <p:grpSpPr>
          <a:xfrm>
            <a:off x="855934" y="957062"/>
            <a:ext cx="1889761" cy="1143001"/>
            <a:chOff x="0" y="0"/>
            <a:chExt cx="1889760" cy="1143000"/>
          </a:xfrm>
        </p:grpSpPr>
        <p:sp>
          <p:nvSpPr>
            <p:cNvPr id="734" name="例题1"/>
            <p:cNvSpPr/>
            <p:nvPr/>
          </p:nvSpPr>
          <p:spPr>
            <a:xfrm>
              <a:off x="38099" y="38100"/>
              <a:ext cx="1813562"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例题1</a:t>
              </a:r>
            </a:p>
          </p:txBody>
        </p:sp>
        <p:pic>
          <p:nvPicPr>
            <p:cNvPr id="733" name="例题1" descr="例题1"/>
            <p:cNvPicPr>
              <a:picLocks/>
            </p:cNvPicPr>
            <p:nvPr/>
          </p:nvPicPr>
          <p:blipFill>
            <a:blip r:embed="rId3">
              <a:extLst/>
            </a:blip>
            <a:stretch>
              <a:fillRect/>
            </a:stretch>
          </p:blipFill>
          <p:spPr>
            <a:xfrm>
              <a:off x="-1" y="-1"/>
              <a:ext cx="1889762" cy="1143001"/>
            </a:xfrm>
            <a:prstGeom prst="rect">
              <a:avLst/>
            </a:prstGeom>
            <a:effectLst/>
          </p:spPr>
        </p:pic>
      </p:grpSp>
      <p:sp>
        <p:nvSpPr>
          <p:cNvPr id="736" name="p1和p2两个进程都访问同一个临界资源—打印机（用CS表示），对应的整型信号量为s，s初值为1。想要实现互斥的代码如下。"/>
          <p:cNvSpPr/>
          <p:nvPr/>
        </p:nvSpPr>
        <p:spPr>
          <a:xfrm>
            <a:off x="1265439" y="2491138"/>
            <a:ext cx="18316799" cy="19685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10000"/>
              </a:lnSpc>
            </a:lvl1pPr>
          </a:lstStyle>
          <a:p>
            <a:r>
              <a:t>p1和p2两个进程都访问同一个临界资源—打印机（用CS表示），对应的整型信号量为s，s初值为1。想要实现互斥的代码如下。</a:t>
            </a:r>
          </a:p>
        </p:txBody>
      </p:sp>
      <p:sp>
        <p:nvSpPr>
          <p:cNvPr id="737" name="p1…"/>
          <p:cNvSpPr/>
          <p:nvPr/>
        </p:nvSpPr>
        <p:spPr>
          <a:xfrm>
            <a:off x="1783076" y="5525232"/>
            <a:ext cx="6192213" cy="525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p1</a:t>
            </a:r>
          </a:p>
          <a:p>
            <a:pPr algn="l"/>
            <a:r>
              <a:t>{…</a:t>
            </a:r>
          </a:p>
          <a:p>
            <a:pPr algn="l"/>
            <a:r>
              <a:t>   wait(s)；</a:t>
            </a:r>
          </a:p>
          <a:p>
            <a:pPr algn="l">
              <a:lnSpc>
                <a:spcPct val="130000"/>
              </a:lnSpc>
            </a:pPr>
            <a:r>
              <a:t>   CS</a:t>
            </a:r>
          </a:p>
          <a:p>
            <a:pPr algn="l">
              <a:lnSpc>
                <a:spcPct val="130000"/>
              </a:lnSpc>
            </a:pPr>
            <a:r>
              <a:t>   signal(s);</a:t>
            </a:r>
          </a:p>
          <a:p>
            <a:pPr algn="l">
              <a:lnSpc>
                <a:spcPct val="130000"/>
              </a:lnSpc>
            </a:pPr>
            <a:r>
              <a:t>…}</a:t>
            </a:r>
          </a:p>
        </p:txBody>
      </p:sp>
      <p:sp>
        <p:nvSpPr>
          <p:cNvPr id="738" name="p2…"/>
          <p:cNvSpPr/>
          <p:nvPr/>
        </p:nvSpPr>
        <p:spPr>
          <a:xfrm>
            <a:off x="6923154" y="5525232"/>
            <a:ext cx="6192213" cy="525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p2</a:t>
            </a:r>
          </a:p>
          <a:p>
            <a:pPr algn="l"/>
            <a:r>
              <a:t>{…</a:t>
            </a:r>
          </a:p>
          <a:p>
            <a:pPr algn="l"/>
            <a:r>
              <a:t>   wait(s)；</a:t>
            </a:r>
          </a:p>
          <a:p>
            <a:pPr algn="l">
              <a:lnSpc>
                <a:spcPct val="130000"/>
              </a:lnSpc>
            </a:pPr>
            <a:r>
              <a:t>   CS</a:t>
            </a:r>
          </a:p>
          <a:p>
            <a:pPr algn="l">
              <a:lnSpc>
                <a:spcPct val="130000"/>
              </a:lnSpc>
            </a:pPr>
            <a:r>
              <a:t>   signal(s);</a:t>
            </a:r>
          </a:p>
          <a:p>
            <a:pPr algn="l">
              <a:lnSpc>
                <a:spcPct val="130000"/>
              </a:lnSpc>
            </a:pPr>
            <a:r>
              <a:t>…}</a:t>
            </a:r>
          </a:p>
        </p:txBody>
      </p:sp>
      <p:sp>
        <p:nvSpPr>
          <p:cNvPr id="739" name="实现进程互斥"/>
          <p:cNvSpPr/>
          <p:nvPr/>
        </p:nvSpPr>
        <p:spPr>
          <a:xfrm>
            <a:off x="10223500" y="1015508"/>
            <a:ext cx="393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实现进程互斥</a:t>
            </a:r>
          </a:p>
        </p:txBody>
      </p:sp>
      <p:pic>
        <p:nvPicPr>
          <p:cNvPr id="741" name="屏幕快照 2019-03-05 下午4.41.20.png" descr="屏幕快照 2019-03-05 下午4.41.20.png"/>
          <p:cNvPicPr>
            <a:picLocks noChangeAspect="1"/>
          </p:cNvPicPr>
          <p:nvPr/>
        </p:nvPicPr>
        <p:blipFill>
          <a:blip r:embed="rId4">
            <a:extLst/>
          </a:blip>
          <a:stretch>
            <a:fillRect/>
          </a:stretch>
        </p:blipFill>
        <p:spPr>
          <a:xfrm>
            <a:off x="19880741" y="784662"/>
            <a:ext cx="3914307" cy="940778"/>
          </a:xfrm>
          <a:prstGeom prst="rect">
            <a:avLst/>
          </a:prstGeom>
          <a:ln w="12700">
            <a:miter lim="400000"/>
          </a:ln>
        </p:spPr>
      </p:pic>
      <p:sp>
        <p:nvSpPr>
          <p:cNvPr id="14" name="2.4.3.1 整型信号量机制"/>
          <p:cNvSpPr/>
          <p:nvPr/>
        </p:nvSpPr>
        <p:spPr>
          <a:xfrm>
            <a:off x="256574" y="11411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2.4.3.1 整型信号量机制</a:t>
            </a:r>
          </a:p>
        </p:txBody>
      </p:sp>
    </p:spTree>
    <p:extLst>
      <p:ext uri="{BB962C8B-B14F-4D97-AF65-F5344CB8AC3E}">
        <p14:creationId xmlns:p14="http://schemas.microsoft.com/office/powerpoint/2010/main" val="38039940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82"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78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84" name="信号量机制"/>
          <p:cNvSpPr/>
          <p:nvPr/>
        </p:nvSpPr>
        <p:spPr>
          <a:xfrm>
            <a:off x="1259525" y="6215918"/>
            <a:ext cx="4402831" cy="1284165"/>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Demibold"/>
                <a:ea typeface="Lantinghei SC Demibold"/>
                <a:cs typeface="Lantinghei SC Demibold"/>
                <a:sym typeface="Lantinghei SC Demibold"/>
              </a:defRPr>
            </a:lvl1pPr>
          </a:lstStyle>
          <a:p>
            <a:r>
              <a:t>信号量机制</a:t>
            </a:r>
          </a:p>
        </p:txBody>
      </p:sp>
      <p:sp>
        <p:nvSpPr>
          <p:cNvPr id="785" name="线条"/>
          <p:cNvSpPr/>
          <p:nvPr/>
        </p:nvSpPr>
        <p:spPr>
          <a:xfrm flipV="1">
            <a:off x="6010826" y="5166802"/>
            <a:ext cx="1248243" cy="1248244"/>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786" name="整型信号量机制"/>
          <p:cNvSpPr/>
          <p:nvPr/>
        </p:nvSpPr>
        <p:spPr>
          <a:xfrm>
            <a:off x="7571619" y="4493433"/>
            <a:ext cx="5544024" cy="1284164"/>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Demibold"/>
                <a:ea typeface="Lantinghei SC Demibold"/>
                <a:cs typeface="Lantinghei SC Demibold"/>
                <a:sym typeface="Lantinghei SC Demibold"/>
              </a:defRPr>
            </a:lvl1pPr>
          </a:lstStyle>
          <a:p>
            <a:r>
              <a:t>整型信号量机制</a:t>
            </a:r>
          </a:p>
        </p:txBody>
      </p:sp>
      <p:sp>
        <p:nvSpPr>
          <p:cNvPr id="787" name="记录型信号量机制"/>
          <p:cNvSpPr/>
          <p:nvPr/>
        </p:nvSpPr>
        <p:spPr>
          <a:xfrm>
            <a:off x="7571619" y="6215918"/>
            <a:ext cx="5544024" cy="1284165"/>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Demibold"/>
                <a:ea typeface="Lantinghei SC Demibold"/>
                <a:cs typeface="Lantinghei SC Demibold"/>
                <a:sym typeface="Lantinghei SC Demibold"/>
              </a:defRPr>
            </a:lvl1pPr>
          </a:lstStyle>
          <a:p>
            <a:r>
              <a:t>记录型信号量机制</a:t>
            </a:r>
          </a:p>
        </p:txBody>
      </p:sp>
      <p:sp>
        <p:nvSpPr>
          <p:cNvPr id="788" name="线条"/>
          <p:cNvSpPr/>
          <p:nvPr/>
        </p:nvSpPr>
        <p:spPr>
          <a:xfrm flipV="1">
            <a:off x="6137826" y="6857999"/>
            <a:ext cx="112124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789" name="线条"/>
          <p:cNvSpPr/>
          <p:nvPr/>
        </p:nvSpPr>
        <p:spPr>
          <a:xfrm>
            <a:off x="6056365" y="7300954"/>
            <a:ext cx="1157165" cy="1157165"/>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790" name="AND型信号量机制"/>
          <p:cNvSpPr/>
          <p:nvPr/>
        </p:nvSpPr>
        <p:spPr>
          <a:xfrm>
            <a:off x="7571619" y="7938403"/>
            <a:ext cx="5544024" cy="1284164"/>
          </a:xfrm>
          <a:prstGeom prst="rect">
            <a:avLst/>
          </a:prstGeom>
          <a:blipFill>
            <a:blip r:embed="rId2">
              <a:alphaModFix amt="19580"/>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Demibold"/>
                <a:ea typeface="Lantinghei SC Demibold"/>
                <a:cs typeface="Lantinghei SC Demibold"/>
                <a:sym typeface="Lantinghei SC Demibold"/>
              </a:defRPr>
            </a:lvl1pPr>
          </a:lstStyle>
          <a:p>
            <a:r>
              <a:t>AND型信号量机制</a:t>
            </a:r>
          </a:p>
        </p:txBody>
      </p:sp>
      <p:pic>
        <p:nvPicPr>
          <p:cNvPr id="791" name="圆角矩形" descr="圆角矩形"/>
          <p:cNvPicPr>
            <a:picLocks/>
          </p:cNvPicPr>
          <p:nvPr/>
        </p:nvPicPr>
        <p:blipFill>
          <a:blip r:embed="rId3">
            <a:extLst/>
          </a:blip>
          <a:stretch>
            <a:fillRect/>
          </a:stretch>
        </p:blipFill>
        <p:spPr>
          <a:xfrm>
            <a:off x="7319988" y="4232745"/>
            <a:ext cx="6047285" cy="3634512"/>
          </a:xfrm>
          <a:prstGeom prst="rect">
            <a:avLst/>
          </a:prstGeom>
          <a:effectLst>
            <a:outerShdw blurRad="38100" dist="25400" dir="5400000" rotWithShape="0">
              <a:srgbClr val="000000">
                <a:alpha val="50000"/>
              </a:srgbClr>
            </a:outerShdw>
          </a:effectLst>
        </p:spPr>
      </p:pic>
      <p:sp>
        <p:nvSpPr>
          <p:cNvPr id="793" name="记录型信号量机制"/>
          <p:cNvSpPr/>
          <p:nvPr/>
        </p:nvSpPr>
        <p:spPr>
          <a:xfrm>
            <a:off x="435982" y="910069"/>
            <a:ext cx="5544025" cy="1103551"/>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记录型信号量机制</a:t>
            </a:r>
          </a:p>
        </p:txBody>
      </p:sp>
      <p:pic>
        <p:nvPicPr>
          <p:cNvPr id="794" name="屏幕快照 2019-03-05 下午4.41.29.png" descr="屏幕快照 2019-03-05 下午4.41.29.png"/>
          <p:cNvPicPr>
            <a:picLocks noChangeAspect="1"/>
          </p:cNvPicPr>
          <p:nvPr/>
        </p:nvPicPr>
        <p:blipFill>
          <a:blip r:embed="rId5">
            <a:extLst/>
          </a:blip>
          <a:stretch>
            <a:fillRect/>
          </a:stretch>
        </p:blipFill>
        <p:spPr>
          <a:xfrm>
            <a:off x="19299311" y="947758"/>
            <a:ext cx="4520072" cy="1028172"/>
          </a:xfrm>
          <a:prstGeom prst="rect">
            <a:avLst/>
          </a:prstGeom>
          <a:ln w="12700">
            <a:miter lim="400000"/>
          </a:ln>
        </p:spPr>
      </p:pic>
      <p:sp>
        <p:nvSpPr>
          <p:cNvPr id="16" name="2.4.3.1 整型信号量机制"/>
          <p:cNvSpPr/>
          <p:nvPr/>
        </p:nvSpPr>
        <p:spPr>
          <a:xfrm>
            <a:off x="256574" y="114119"/>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1">
                    <a:lumMod val="75000"/>
                  </a:schemeClr>
                </a:solidFill>
                <a:latin typeface="SimSun" charset="-122"/>
                <a:ea typeface="SimSun" charset="-122"/>
                <a:cs typeface="SimSun" charset="-122"/>
              </a:rPr>
              <a:t>2.4.3.2</a:t>
            </a:r>
            <a:r>
              <a:rPr lang="zh-CN" altLang="en-US" dirty="0">
                <a:solidFill>
                  <a:schemeClr val="bg1">
                    <a:lumMod val="75000"/>
                  </a:schemeClr>
                </a:solidFill>
                <a:latin typeface="SimSun" charset="-122"/>
                <a:ea typeface="SimSun" charset="-122"/>
                <a:cs typeface="SimSun" charset="-122"/>
              </a:rPr>
              <a:t>记录型信号量机制</a:t>
            </a:r>
            <a:endParaRPr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147529453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97"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79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99" name="原理：定义一个记录型变量，用该变量的值来标记资源的使用情况"/>
          <p:cNvSpPr/>
          <p:nvPr/>
        </p:nvSpPr>
        <p:spPr>
          <a:xfrm>
            <a:off x="834511" y="2278073"/>
            <a:ext cx="185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原理：定义一个</a:t>
            </a:r>
            <a:r>
              <a:rPr b="1">
                <a:latin typeface="Helvetica"/>
                <a:ea typeface="Helvetica"/>
                <a:cs typeface="Helvetica"/>
                <a:sym typeface="Helvetica"/>
              </a:rPr>
              <a:t>记录型变量</a:t>
            </a:r>
            <a:r>
              <a:t>，用该变量的值来</a:t>
            </a:r>
            <a:r>
              <a:rPr b="1">
                <a:latin typeface="Helvetica"/>
                <a:ea typeface="Helvetica"/>
                <a:cs typeface="Helvetica"/>
                <a:sym typeface="Helvetica"/>
              </a:rPr>
              <a:t>标记资源的使用情况</a:t>
            </a:r>
          </a:p>
        </p:txBody>
      </p:sp>
      <p:sp>
        <p:nvSpPr>
          <p:cNvPr id="801" name="记录型信号量机制"/>
          <p:cNvSpPr/>
          <p:nvPr/>
        </p:nvSpPr>
        <p:spPr>
          <a:xfrm>
            <a:off x="435982" y="910069"/>
            <a:ext cx="5544025"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记录型信号量机制</a:t>
            </a:r>
          </a:p>
        </p:txBody>
      </p:sp>
      <p:sp>
        <p:nvSpPr>
          <p:cNvPr id="802" name="Type       semaphore = record…"/>
          <p:cNvSpPr/>
          <p:nvPr/>
        </p:nvSpPr>
        <p:spPr>
          <a:xfrm>
            <a:off x="921505" y="5349371"/>
            <a:ext cx="17059268" cy="3924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20000"/>
              </a:lnSpc>
            </a:pPr>
            <a:r>
              <a:t>Type       semaphore = record</a:t>
            </a:r>
          </a:p>
          <a:p>
            <a:pPr algn="l">
              <a:lnSpc>
                <a:spcPct val="120000"/>
              </a:lnSpc>
            </a:pPr>
            <a:r>
              <a:t>                                     Value: integer;            //资源数量</a:t>
            </a:r>
          </a:p>
          <a:p>
            <a:pPr algn="l">
              <a:lnSpc>
                <a:spcPct val="120000"/>
              </a:lnSpc>
            </a:pPr>
            <a:r>
              <a:t>                                     L: list of process;        //阻塞队列</a:t>
            </a:r>
          </a:p>
          <a:p>
            <a:pPr algn="l">
              <a:lnSpc>
                <a:spcPct val="120000"/>
              </a:lnSpc>
            </a:pPr>
            <a:r>
              <a:t>                   end</a:t>
            </a:r>
          </a:p>
        </p:txBody>
      </p:sp>
      <p:sp>
        <p:nvSpPr>
          <p:cNvPr id="803" name="记录型信号量的数据类型"/>
          <p:cNvSpPr/>
          <p:nvPr/>
        </p:nvSpPr>
        <p:spPr>
          <a:xfrm>
            <a:off x="834511" y="3504132"/>
            <a:ext cx="709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记录型信号量的数据类型</a:t>
            </a:r>
          </a:p>
        </p:txBody>
      </p:sp>
      <p:pic>
        <p:nvPicPr>
          <p:cNvPr id="804" name="屏幕快照 2019-03-05 下午4.41.29.png" descr="屏幕快照 2019-03-05 下午4.41.29.png"/>
          <p:cNvPicPr>
            <a:picLocks noChangeAspect="1"/>
          </p:cNvPicPr>
          <p:nvPr/>
        </p:nvPicPr>
        <p:blipFill>
          <a:blip r:embed="rId4">
            <a:extLst/>
          </a:blip>
          <a:stretch>
            <a:fillRect/>
          </a:stretch>
        </p:blipFill>
        <p:spPr>
          <a:xfrm>
            <a:off x="19299311" y="947758"/>
            <a:ext cx="4520072" cy="1028172"/>
          </a:xfrm>
          <a:prstGeom prst="rect">
            <a:avLst/>
          </a:prstGeom>
          <a:ln w="12700">
            <a:miter lim="400000"/>
          </a:ln>
        </p:spPr>
      </p:pic>
      <p:sp>
        <p:nvSpPr>
          <p:cNvPr id="12" name="2.4.3.1 整型信号量机制"/>
          <p:cNvSpPr/>
          <p:nvPr/>
        </p:nvSpPr>
        <p:spPr>
          <a:xfrm>
            <a:off x="256574" y="114119"/>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1">
                    <a:lumMod val="75000"/>
                  </a:schemeClr>
                </a:solidFill>
                <a:latin typeface="SimSun" charset="-122"/>
                <a:ea typeface="SimSun" charset="-122"/>
                <a:cs typeface="SimSun" charset="-122"/>
              </a:rPr>
              <a:t>2.4.3.2</a:t>
            </a:r>
            <a:r>
              <a:rPr lang="zh-CN" altLang="en-US" dirty="0">
                <a:solidFill>
                  <a:schemeClr val="bg1">
                    <a:lumMod val="75000"/>
                  </a:schemeClr>
                </a:solidFill>
                <a:latin typeface="SimSun" charset="-122"/>
                <a:ea typeface="SimSun" charset="-122"/>
                <a:cs typeface="SimSun" charset="-122"/>
              </a:rPr>
              <a:t>记录型信号量机制</a:t>
            </a:r>
            <a:endParaRPr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42906148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09" name="wait"/>
          <p:cNvSpPr/>
          <p:nvPr/>
        </p:nvSpPr>
        <p:spPr>
          <a:xfrm>
            <a:off x="1042122" y="5473338"/>
            <a:ext cx="1332509" cy="9906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Lantinghei SC Extralight"/>
                <a:ea typeface="Lantinghei SC Extralight"/>
                <a:cs typeface="Lantinghei SC Extralight"/>
                <a:sym typeface="Lantinghei SC Extralight"/>
              </a:defRPr>
            </a:lvl1pPr>
          </a:lstStyle>
          <a:p>
            <a:r>
              <a:t>wait</a:t>
            </a:r>
          </a:p>
        </p:txBody>
      </p:sp>
      <p:sp>
        <p:nvSpPr>
          <p:cNvPr id="810" name="signal"/>
          <p:cNvSpPr/>
          <p:nvPr/>
        </p:nvSpPr>
        <p:spPr>
          <a:xfrm>
            <a:off x="808019" y="9954836"/>
            <a:ext cx="1898056" cy="9906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Lantinghei SC Extralight"/>
                <a:ea typeface="Lantinghei SC Extralight"/>
                <a:cs typeface="Lantinghei SC Extralight"/>
                <a:sym typeface="Lantinghei SC Extralight"/>
              </a:defRPr>
            </a:lvl1pPr>
          </a:lstStyle>
          <a:p>
            <a:r>
              <a:t>signal</a:t>
            </a:r>
          </a:p>
        </p:txBody>
      </p:sp>
      <p:sp>
        <p:nvSpPr>
          <p:cNvPr id="811"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812"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813" name="wait(s)//请求资源…"/>
          <p:cNvSpPr/>
          <p:nvPr/>
        </p:nvSpPr>
        <p:spPr>
          <a:xfrm>
            <a:off x="3160355" y="3942988"/>
            <a:ext cx="10060960" cy="4051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wait(s)//请求资源</a:t>
            </a:r>
          </a:p>
          <a:p>
            <a:pPr algn="l"/>
            <a:r>
              <a:t>{</a:t>
            </a:r>
          </a:p>
          <a:p>
            <a:pPr algn="l"/>
            <a:r>
              <a:t>   s.value=s.value-1;</a:t>
            </a:r>
          </a:p>
          <a:p>
            <a:pPr algn="l"/>
            <a:r>
              <a:t>   if s.value&lt;0   then block(s.L)</a:t>
            </a:r>
          </a:p>
          <a:p>
            <a:pPr algn="l"/>
            <a:r>
              <a:t>}</a:t>
            </a:r>
          </a:p>
        </p:txBody>
      </p:sp>
      <p:sp>
        <p:nvSpPr>
          <p:cNvPr id="814" name="Var s  semaphore;"/>
          <p:cNvSpPr/>
          <p:nvPr/>
        </p:nvSpPr>
        <p:spPr>
          <a:xfrm>
            <a:off x="3122014" y="2655530"/>
            <a:ext cx="5290918" cy="8636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Var </a:t>
            </a:r>
            <a:r>
              <a:rPr b="1">
                <a:latin typeface="Helvetica"/>
                <a:ea typeface="Helvetica"/>
                <a:cs typeface="Helvetica"/>
                <a:sym typeface="Helvetica"/>
              </a:rPr>
              <a:t>s</a:t>
            </a:r>
            <a:r>
              <a:t>  semaphore;</a:t>
            </a:r>
          </a:p>
        </p:txBody>
      </p:sp>
      <p:sp>
        <p:nvSpPr>
          <p:cNvPr id="815" name="signal(s)//释放资源…"/>
          <p:cNvSpPr/>
          <p:nvPr/>
        </p:nvSpPr>
        <p:spPr>
          <a:xfrm>
            <a:off x="3160355" y="8424486"/>
            <a:ext cx="10060960" cy="4051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signal(s)//释放资源</a:t>
            </a:r>
          </a:p>
          <a:p>
            <a:pPr algn="l"/>
            <a:r>
              <a:t>{</a:t>
            </a:r>
          </a:p>
          <a:p>
            <a:pPr algn="l"/>
            <a:r>
              <a:t>    s.value=s.value+1;</a:t>
            </a:r>
          </a:p>
          <a:p>
            <a:pPr algn="l"/>
            <a:r>
              <a:t>    if s.value&lt;=0   then wakeup(s.L)</a:t>
            </a:r>
          </a:p>
          <a:p>
            <a:pPr algn="l"/>
            <a:r>
              <a:t>}</a:t>
            </a:r>
          </a:p>
        </p:txBody>
      </p:sp>
      <p:sp>
        <p:nvSpPr>
          <p:cNvPr id="816" name="s.value&gt;=0时，s.value的值表示资源数量"/>
          <p:cNvSpPr/>
          <p:nvPr/>
        </p:nvSpPr>
        <p:spPr>
          <a:xfrm>
            <a:off x="9815697" y="798695"/>
            <a:ext cx="11229037" cy="9652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pPr>
            <a:r>
              <a:t>s.value</a:t>
            </a:r>
            <a:r>
              <a:rPr>
                <a:solidFill>
                  <a:schemeClr val="accent5"/>
                </a:solidFill>
              </a:rPr>
              <a:t>&gt;=0</a:t>
            </a:r>
            <a:r>
              <a:t>时，s.value的值表示</a:t>
            </a:r>
            <a:r>
              <a:rPr b="1">
                <a:solidFill>
                  <a:schemeClr val="accent5"/>
                </a:solidFill>
                <a:latin typeface="Helvetica"/>
                <a:ea typeface="Helvetica"/>
                <a:cs typeface="Helvetica"/>
                <a:sym typeface="Helvetica"/>
              </a:rPr>
              <a:t>资源数量</a:t>
            </a:r>
          </a:p>
        </p:txBody>
      </p:sp>
      <p:sp>
        <p:nvSpPr>
          <p:cNvPr id="817" name="s.value&lt;0时，s.value的绝对值表示等待队列中阻塞进程的数量"/>
          <p:cNvSpPr/>
          <p:nvPr/>
        </p:nvSpPr>
        <p:spPr>
          <a:xfrm>
            <a:off x="9814848" y="1945392"/>
            <a:ext cx="13149231" cy="18161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pPr>
            <a:r>
              <a:t>s.value</a:t>
            </a:r>
            <a:r>
              <a:rPr>
                <a:solidFill>
                  <a:schemeClr val="accent5"/>
                </a:solidFill>
              </a:rPr>
              <a:t>&lt;0</a:t>
            </a:r>
            <a:r>
              <a:t>时，s.value的</a:t>
            </a:r>
            <a:r>
              <a:rPr>
                <a:solidFill>
                  <a:schemeClr val="accent5"/>
                </a:solidFill>
              </a:rPr>
              <a:t>绝对值</a:t>
            </a:r>
            <a:r>
              <a:t>表示等待队列中</a:t>
            </a:r>
            <a:r>
              <a:rPr b="1">
                <a:solidFill>
                  <a:schemeClr val="accent5"/>
                </a:solidFill>
                <a:latin typeface="Helvetica"/>
                <a:ea typeface="Helvetica"/>
                <a:cs typeface="Helvetica"/>
                <a:sym typeface="Helvetica"/>
              </a:rPr>
              <a:t>阻塞进程的数量</a:t>
            </a:r>
          </a:p>
        </p:txBody>
      </p:sp>
      <p:sp>
        <p:nvSpPr>
          <p:cNvPr id="819" name="记录型信号量机制"/>
          <p:cNvSpPr/>
          <p:nvPr/>
        </p:nvSpPr>
        <p:spPr>
          <a:xfrm>
            <a:off x="435982" y="910069"/>
            <a:ext cx="5544025"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记录型信号量机制</a:t>
            </a:r>
          </a:p>
        </p:txBody>
      </p:sp>
      <p:sp>
        <p:nvSpPr>
          <p:cNvPr id="15" name="2.4.3.1 整型信号量机制"/>
          <p:cNvSpPr/>
          <p:nvPr/>
        </p:nvSpPr>
        <p:spPr>
          <a:xfrm>
            <a:off x="256574" y="114119"/>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1">
                    <a:lumMod val="75000"/>
                  </a:schemeClr>
                </a:solidFill>
                <a:latin typeface="SimSun" charset="-122"/>
                <a:ea typeface="SimSun" charset="-122"/>
                <a:cs typeface="SimSun" charset="-122"/>
              </a:rPr>
              <a:t>2.4.3.2</a:t>
            </a:r>
            <a:r>
              <a:rPr lang="zh-CN" altLang="en-US" dirty="0">
                <a:solidFill>
                  <a:schemeClr val="bg1">
                    <a:lumMod val="75000"/>
                  </a:schemeClr>
                </a:solidFill>
                <a:latin typeface="SimSun" charset="-122"/>
                <a:ea typeface="SimSun" charset="-122"/>
                <a:cs typeface="SimSun" charset="-122"/>
              </a:rPr>
              <a:t>记录型信号量机制</a:t>
            </a:r>
            <a:endParaRPr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96904496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2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825"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grpSp>
        <p:nvGrpSpPr>
          <p:cNvPr id="828" name="例题1"/>
          <p:cNvGrpSpPr/>
          <p:nvPr/>
        </p:nvGrpSpPr>
        <p:grpSpPr>
          <a:xfrm>
            <a:off x="855934" y="957062"/>
            <a:ext cx="1889761" cy="1143001"/>
            <a:chOff x="0" y="0"/>
            <a:chExt cx="1889760" cy="1143000"/>
          </a:xfrm>
        </p:grpSpPr>
        <p:sp>
          <p:nvSpPr>
            <p:cNvPr id="827" name="例题1"/>
            <p:cNvSpPr/>
            <p:nvPr/>
          </p:nvSpPr>
          <p:spPr>
            <a:xfrm>
              <a:off x="38099" y="38100"/>
              <a:ext cx="1813562"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例题1</a:t>
              </a:r>
            </a:p>
          </p:txBody>
        </p:sp>
        <p:pic>
          <p:nvPicPr>
            <p:cNvPr id="826" name="例题1" descr="例题1"/>
            <p:cNvPicPr>
              <a:picLocks/>
            </p:cNvPicPr>
            <p:nvPr/>
          </p:nvPicPr>
          <p:blipFill>
            <a:blip r:embed="rId2">
              <a:extLst/>
            </a:blip>
            <a:stretch>
              <a:fillRect/>
            </a:stretch>
          </p:blipFill>
          <p:spPr>
            <a:xfrm>
              <a:off x="-1" y="-1"/>
              <a:ext cx="1889762" cy="1143001"/>
            </a:xfrm>
            <a:prstGeom prst="rect">
              <a:avLst/>
            </a:prstGeom>
            <a:effectLst/>
          </p:spPr>
        </p:pic>
      </p:grpSp>
      <p:sp>
        <p:nvSpPr>
          <p:cNvPr id="829" name="p1、p2和p3三个进程都访问同一个临界资源，互斥信号量为s，s.value的初始值为1。实现互斥的执行过程如图。"/>
          <p:cNvSpPr/>
          <p:nvPr/>
        </p:nvSpPr>
        <p:spPr>
          <a:xfrm>
            <a:off x="1265439" y="2491138"/>
            <a:ext cx="18316799" cy="19685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10000"/>
              </a:lnSpc>
            </a:lvl1pPr>
          </a:lstStyle>
          <a:p>
            <a:r>
              <a:t>p1、p2和p3三个进程都访问同一个临界资源，互斥信号量为s，s.value的初始值为1。实现互斥的执行过程如图。</a:t>
            </a:r>
          </a:p>
        </p:txBody>
      </p:sp>
      <p:sp>
        <p:nvSpPr>
          <p:cNvPr id="831" name="实现进程互斥"/>
          <p:cNvSpPr/>
          <p:nvPr/>
        </p:nvSpPr>
        <p:spPr>
          <a:xfrm>
            <a:off x="10223500" y="1015508"/>
            <a:ext cx="393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实现进程互斥</a:t>
            </a:r>
          </a:p>
        </p:txBody>
      </p:sp>
      <p:pic>
        <p:nvPicPr>
          <p:cNvPr id="832" name="屏幕快照 2019-03-05 下午4.41.29.png" descr="屏幕快照 2019-03-05 下午4.41.29.png"/>
          <p:cNvPicPr>
            <a:picLocks noChangeAspect="1"/>
          </p:cNvPicPr>
          <p:nvPr/>
        </p:nvPicPr>
        <p:blipFill>
          <a:blip r:embed="rId3">
            <a:extLst/>
          </a:blip>
          <a:stretch>
            <a:fillRect/>
          </a:stretch>
        </p:blipFill>
        <p:spPr>
          <a:xfrm>
            <a:off x="19299311" y="947758"/>
            <a:ext cx="4520072" cy="1028172"/>
          </a:xfrm>
          <a:prstGeom prst="rect">
            <a:avLst/>
          </a:prstGeom>
          <a:ln w="12700">
            <a:miter lim="400000"/>
          </a:ln>
        </p:spPr>
      </p:pic>
      <p:sp>
        <p:nvSpPr>
          <p:cNvPr id="13" name="2.4.3.1 整型信号量机制"/>
          <p:cNvSpPr/>
          <p:nvPr/>
        </p:nvSpPr>
        <p:spPr>
          <a:xfrm>
            <a:off x="256574" y="114119"/>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1">
                    <a:lumMod val="75000"/>
                  </a:schemeClr>
                </a:solidFill>
                <a:latin typeface="SimSun" charset="-122"/>
                <a:ea typeface="SimSun" charset="-122"/>
                <a:cs typeface="SimSun" charset="-122"/>
              </a:rPr>
              <a:t>2.4.3.2</a:t>
            </a:r>
            <a:r>
              <a:rPr lang="zh-CN" altLang="en-US" dirty="0">
                <a:solidFill>
                  <a:schemeClr val="bg1">
                    <a:lumMod val="75000"/>
                  </a:schemeClr>
                </a:solidFill>
                <a:latin typeface="SimSun" charset="-122"/>
                <a:ea typeface="SimSun" charset="-122"/>
                <a:cs typeface="SimSun" charset="-122"/>
              </a:rPr>
              <a:t>记录型信号量机制</a:t>
            </a:r>
            <a:endParaRPr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167765887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3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836"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grpSp>
        <p:nvGrpSpPr>
          <p:cNvPr id="839" name="例题1"/>
          <p:cNvGrpSpPr/>
          <p:nvPr/>
        </p:nvGrpSpPr>
        <p:grpSpPr>
          <a:xfrm>
            <a:off x="855934" y="957062"/>
            <a:ext cx="1889761" cy="1143001"/>
            <a:chOff x="0" y="0"/>
            <a:chExt cx="1889760" cy="1143000"/>
          </a:xfrm>
        </p:grpSpPr>
        <p:sp>
          <p:nvSpPr>
            <p:cNvPr id="838" name="例题1"/>
            <p:cNvSpPr/>
            <p:nvPr/>
          </p:nvSpPr>
          <p:spPr>
            <a:xfrm>
              <a:off x="38099" y="38100"/>
              <a:ext cx="1813562"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例题1</a:t>
              </a:r>
            </a:p>
          </p:txBody>
        </p:sp>
        <p:pic>
          <p:nvPicPr>
            <p:cNvPr id="837" name="例题1" descr="例题1"/>
            <p:cNvPicPr>
              <a:picLocks/>
            </p:cNvPicPr>
            <p:nvPr/>
          </p:nvPicPr>
          <p:blipFill>
            <a:blip r:embed="rId2">
              <a:extLst/>
            </a:blip>
            <a:stretch>
              <a:fillRect/>
            </a:stretch>
          </p:blipFill>
          <p:spPr>
            <a:xfrm>
              <a:off x="-1" y="-1"/>
              <a:ext cx="1889762" cy="1143001"/>
            </a:xfrm>
            <a:prstGeom prst="rect">
              <a:avLst/>
            </a:prstGeom>
            <a:effectLst/>
          </p:spPr>
        </p:pic>
      </p:grpSp>
      <p:sp>
        <p:nvSpPr>
          <p:cNvPr id="840" name="p1、p2和p3三个进程都访问同一个临界资源，互斥信号量为s，s.value的初始值为1。实现互斥的执行过程如图。"/>
          <p:cNvSpPr/>
          <p:nvPr/>
        </p:nvSpPr>
        <p:spPr>
          <a:xfrm>
            <a:off x="1265439" y="2491138"/>
            <a:ext cx="18316799" cy="19685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10000"/>
              </a:lnSpc>
            </a:lvl1pPr>
          </a:lstStyle>
          <a:p>
            <a:r>
              <a:t>p1、p2和p3三个进程都访问同一个临界资源，互斥信号量为s，s.value的初始值为1。实现互斥的执行过程如图。</a:t>
            </a:r>
          </a:p>
        </p:txBody>
      </p:sp>
      <p:sp>
        <p:nvSpPr>
          <p:cNvPr id="841" name="p1…"/>
          <p:cNvSpPr/>
          <p:nvPr/>
        </p:nvSpPr>
        <p:spPr>
          <a:xfrm>
            <a:off x="1983082" y="4944669"/>
            <a:ext cx="2272704" cy="2400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p1</a:t>
            </a:r>
          </a:p>
          <a:p>
            <a:pPr algn="l"/>
            <a:r>
              <a:t>wait(s)</a:t>
            </a:r>
          </a:p>
          <a:p>
            <a:pPr algn="l"/>
            <a:r>
              <a:t>CS</a:t>
            </a:r>
          </a:p>
        </p:txBody>
      </p:sp>
      <p:sp>
        <p:nvSpPr>
          <p:cNvPr id="842" name="s.value=0"/>
          <p:cNvSpPr/>
          <p:nvPr/>
        </p:nvSpPr>
        <p:spPr>
          <a:xfrm>
            <a:off x="1670363" y="7545625"/>
            <a:ext cx="289814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s.value=0</a:t>
            </a:r>
          </a:p>
        </p:txBody>
      </p:sp>
      <p:sp>
        <p:nvSpPr>
          <p:cNvPr id="843" name="等待队列"/>
          <p:cNvSpPr/>
          <p:nvPr/>
        </p:nvSpPr>
        <p:spPr>
          <a:xfrm>
            <a:off x="17792681" y="4944669"/>
            <a:ext cx="3390038"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等待队列</a:t>
            </a:r>
          </a:p>
        </p:txBody>
      </p:sp>
      <p:sp>
        <p:nvSpPr>
          <p:cNvPr id="844" name="实现进程互斥"/>
          <p:cNvSpPr/>
          <p:nvPr/>
        </p:nvSpPr>
        <p:spPr>
          <a:xfrm>
            <a:off x="10223500" y="1015508"/>
            <a:ext cx="393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实现进程互斥</a:t>
            </a:r>
          </a:p>
        </p:txBody>
      </p:sp>
      <p:pic>
        <p:nvPicPr>
          <p:cNvPr id="846" name="屏幕快照 2019-03-05 下午4.41.29.png" descr="屏幕快照 2019-03-05 下午4.41.29.png"/>
          <p:cNvPicPr>
            <a:picLocks noChangeAspect="1"/>
          </p:cNvPicPr>
          <p:nvPr/>
        </p:nvPicPr>
        <p:blipFill>
          <a:blip r:embed="rId3">
            <a:extLst/>
          </a:blip>
          <a:stretch>
            <a:fillRect/>
          </a:stretch>
        </p:blipFill>
        <p:spPr>
          <a:xfrm>
            <a:off x="19299311" y="947758"/>
            <a:ext cx="4520072" cy="1028172"/>
          </a:xfrm>
          <a:prstGeom prst="rect">
            <a:avLst/>
          </a:prstGeom>
          <a:ln w="12700">
            <a:miter lim="400000"/>
          </a:ln>
        </p:spPr>
      </p:pic>
      <p:sp>
        <p:nvSpPr>
          <p:cNvPr id="16" name="2.4.3.1 整型信号量机制"/>
          <p:cNvSpPr/>
          <p:nvPr/>
        </p:nvSpPr>
        <p:spPr>
          <a:xfrm>
            <a:off x="256574" y="114119"/>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1">
                    <a:lumMod val="75000"/>
                  </a:schemeClr>
                </a:solidFill>
                <a:latin typeface="SimSun" charset="-122"/>
                <a:ea typeface="SimSun" charset="-122"/>
                <a:cs typeface="SimSun" charset="-122"/>
              </a:rPr>
              <a:t>2.4.3.2</a:t>
            </a:r>
            <a:r>
              <a:rPr lang="zh-CN" altLang="en-US" dirty="0">
                <a:solidFill>
                  <a:schemeClr val="bg1">
                    <a:lumMod val="75000"/>
                  </a:schemeClr>
                </a:solidFill>
                <a:latin typeface="SimSun" charset="-122"/>
                <a:ea typeface="SimSun" charset="-122"/>
                <a:cs typeface="SimSun" charset="-122"/>
              </a:rPr>
              <a:t>记录型信号量机制</a:t>
            </a:r>
            <a:endParaRPr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209997789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屏幕快照 2018-04-02 下午7.07.49.png" descr="屏幕快照 2018-04-02 下午7.07.49.png"/>
          <p:cNvPicPr>
            <a:picLocks noChangeAspect="1"/>
          </p:cNvPicPr>
          <p:nvPr/>
        </p:nvPicPr>
        <p:blipFill>
          <a:blip r:embed="rId2">
            <a:extLst/>
          </a:blip>
          <a:stretch>
            <a:fillRect/>
          </a:stretch>
        </p:blipFill>
        <p:spPr>
          <a:xfrm>
            <a:off x="5044195" y="4539378"/>
            <a:ext cx="7572376" cy="4637244"/>
          </a:xfrm>
          <a:prstGeom prst="rect">
            <a:avLst/>
          </a:prstGeom>
          <a:ln w="25400">
            <a:miter lim="400000"/>
          </a:ln>
          <a:effectLst>
            <a:outerShdw blurRad="254000" dist="127000" dir="5400000" rotWithShape="0">
              <a:srgbClr val="000000">
                <a:alpha val="70000"/>
              </a:srgbClr>
            </a:outerShdw>
          </a:effectLst>
        </p:spPr>
      </p:pic>
      <p:sp>
        <p:nvSpPr>
          <p:cNvPr id="59" name="考…"/>
          <p:cNvSpPr/>
          <p:nvPr/>
        </p:nvSpPr>
        <p:spPr>
          <a:xfrm>
            <a:off x="1345160" y="1910546"/>
            <a:ext cx="2457933" cy="979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solidFill>
                  <a:schemeClr val="accent4">
                    <a:satOff val="1488"/>
                    <a:lumOff val="-7242"/>
                  </a:schemeClr>
                </a:solidFill>
                <a:latin typeface="Hannotate SC Bold"/>
                <a:ea typeface="Hannotate SC Bold"/>
                <a:cs typeface="Hannotate SC Bold"/>
                <a:sym typeface="Hannotate SC Bold"/>
              </a:defRPr>
            </a:pPr>
            <a:r>
              <a:t>考</a:t>
            </a:r>
          </a:p>
          <a:p>
            <a:pPr defTabSz="821531">
              <a:defRPr sz="13600">
                <a:solidFill>
                  <a:schemeClr val="accent4">
                    <a:satOff val="1488"/>
                    <a:lumOff val="-7242"/>
                  </a:schemeClr>
                </a:solidFill>
                <a:latin typeface="Hannotate SC Bold"/>
                <a:ea typeface="Hannotate SC Bold"/>
                <a:cs typeface="Hannotate SC Bold"/>
                <a:sym typeface="Hannotate SC Bold"/>
              </a:defRPr>
            </a:pPr>
            <a:r>
              <a:t>试</a:t>
            </a:r>
          </a:p>
          <a:p>
            <a:pPr defTabSz="821531">
              <a:defRPr sz="13600">
                <a:solidFill>
                  <a:schemeClr val="accent4">
                    <a:satOff val="1488"/>
                    <a:lumOff val="-7242"/>
                  </a:schemeClr>
                </a:solidFill>
                <a:latin typeface="Hannotate SC Bold"/>
                <a:ea typeface="Hannotate SC Bold"/>
                <a:cs typeface="Hannotate SC Bold"/>
                <a:sym typeface="Hannotate SC Bold"/>
              </a:defRPr>
            </a:pPr>
            <a:r>
              <a:t>题</a:t>
            </a:r>
          </a:p>
          <a:p>
            <a:pPr defTabSz="821531">
              <a:defRPr sz="13600">
                <a:solidFill>
                  <a:schemeClr val="accent4">
                    <a:satOff val="1488"/>
                    <a:lumOff val="-7242"/>
                  </a:schemeClr>
                </a:solidFill>
                <a:latin typeface="Hannotate SC Bold"/>
                <a:ea typeface="Hannotate SC Bold"/>
                <a:cs typeface="Hannotate SC Bold"/>
                <a:sym typeface="Hannotate SC Bold"/>
              </a:defRPr>
            </a:pPr>
            <a:r>
              <a:t>型</a:t>
            </a:r>
          </a:p>
        </p:txBody>
      </p:sp>
      <p:sp>
        <p:nvSpPr>
          <p:cNvPr id="60" name="单选题        1分*20=20分"/>
          <p:cNvSpPr/>
          <p:nvPr/>
        </p:nvSpPr>
        <p:spPr>
          <a:xfrm>
            <a:off x="14314875" y="4090695"/>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单选题        1分*20=20分</a:t>
            </a:r>
          </a:p>
        </p:txBody>
      </p:sp>
      <p:sp>
        <p:nvSpPr>
          <p:cNvPr id="61" name="填空题        2分*10=20分"/>
          <p:cNvSpPr/>
          <p:nvPr/>
        </p:nvSpPr>
        <p:spPr>
          <a:xfrm>
            <a:off x="14314875" y="5636519"/>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填空题        2分*10=20分</a:t>
            </a:r>
          </a:p>
        </p:txBody>
      </p:sp>
      <p:sp>
        <p:nvSpPr>
          <p:cNvPr id="62" name="简答题        4分*5=20分"/>
          <p:cNvSpPr/>
          <p:nvPr/>
        </p:nvSpPr>
        <p:spPr>
          <a:xfrm>
            <a:off x="14314875" y="7182343"/>
            <a:ext cx="73609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简答题        4分*5=20分</a:t>
            </a:r>
          </a:p>
        </p:txBody>
      </p:sp>
      <p:sp>
        <p:nvSpPr>
          <p:cNvPr id="63" name="综合题        10分*4=40分"/>
          <p:cNvSpPr/>
          <p:nvPr/>
        </p:nvSpPr>
        <p:spPr>
          <a:xfrm>
            <a:off x="14314875" y="8728167"/>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综合题        10分*4=40分</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4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850"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851" name="p1、p2和p3三个进程都访问同一个临界资源，互斥信号量为s，s.value的初始值为1。实现互斥的执行过程如图。"/>
          <p:cNvSpPr/>
          <p:nvPr/>
        </p:nvSpPr>
        <p:spPr>
          <a:xfrm>
            <a:off x="1265439" y="2491138"/>
            <a:ext cx="18316799" cy="19685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10000"/>
              </a:lnSpc>
            </a:lvl1pPr>
          </a:lstStyle>
          <a:p>
            <a:r>
              <a:t>p1、p2和p3三个进程都访问同一个临界资源，互斥信号量为s，s.value的初始值为1。实现互斥的执行过程如图。</a:t>
            </a:r>
          </a:p>
        </p:txBody>
      </p:sp>
      <p:sp>
        <p:nvSpPr>
          <p:cNvPr id="852" name="p1…"/>
          <p:cNvSpPr/>
          <p:nvPr/>
        </p:nvSpPr>
        <p:spPr>
          <a:xfrm>
            <a:off x="1983082" y="4944669"/>
            <a:ext cx="2272704" cy="2400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p1</a:t>
            </a:r>
          </a:p>
          <a:p>
            <a:pPr algn="l"/>
            <a:r>
              <a:t>wait(s)</a:t>
            </a:r>
          </a:p>
          <a:p>
            <a:pPr algn="l"/>
            <a:r>
              <a:t>CS</a:t>
            </a:r>
          </a:p>
        </p:txBody>
      </p:sp>
      <p:sp>
        <p:nvSpPr>
          <p:cNvPr id="853" name="p2…"/>
          <p:cNvSpPr/>
          <p:nvPr/>
        </p:nvSpPr>
        <p:spPr>
          <a:xfrm>
            <a:off x="6685124" y="4944669"/>
            <a:ext cx="2272704" cy="2400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p2</a:t>
            </a:r>
          </a:p>
          <a:p>
            <a:pPr algn="l"/>
            <a:r>
              <a:t>wait(s)</a:t>
            </a:r>
          </a:p>
          <a:p>
            <a:pPr algn="l"/>
            <a:r>
              <a:t>block</a:t>
            </a:r>
          </a:p>
        </p:txBody>
      </p:sp>
      <p:sp>
        <p:nvSpPr>
          <p:cNvPr id="854" name="s.value=-1"/>
          <p:cNvSpPr/>
          <p:nvPr/>
        </p:nvSpPr>
        <p:spPr>
          <a:xfrm>
            <a:off x="6266678" y="7545625"/>
            <a:ext cx="310959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s.value=-1</a:t>
            </a:r>
          </a:p>
        </p:txBody>
      </p:sp>
      <p:sp>
        <p:nvSpPr>
          <p:cNvPr id="855" name="s.value=0"/>
          <p:cNvSpPr/>
          <p:nvPr/>
        </p:nvSpPr>
        <p:spPr>
          <a:xfrm>
            <a:off x="1670363" y="7545625"/>
            <a:ext cx="289814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s.value=0</a:t>
            </a:r>
          </a:p>
        </p:txBody>
      </p:sp>
      <p:sp>
        <p:nvSpPr>
          <p:cNvPr id="856" name="等待队列"/>
          <p:cNvSpPr/>
          <p:nvPr/>
        </p:nvSpPr>
        <p:spPr>
          <a:xfrm>
            <a:off x="17792681" y="4944669"/>
            <a:ext cx="3390038"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等待队列</a:t>
            </a:r>
          </a:p>
        </p:txBody>
      </p:sp>
      <p:sp>
        <p:nvSpPr>
          <p:cNvPr id="857" name="p2"/>
          <p:cNvSpPr/>
          <p:nvPr/>
        </p:nvSpPr>
        <p:spPr>
          <a:xfrm>
            <a:off x="17792681" y="5962725"/>
            <a:ext cx="3390038" cy="876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p2</a:t>
            </a:r>
          </a:p>
        </p:txBody>
      </p:sp>
      <p:sp>
        <p:nvSpPr>
          <p:cNvPr id="858" name="线条"/>
          <p:cNvSpPr/>
          <p:nvPr/>
        </p:nvSpPr>
        <p:spPr>
          <a:xfrm>
            <a:off x="4664604" y="6144819"/>
            <a:ext cx="1611702" cy="1"/>
          </a:xfrm>
          <a:prstGeom prst="line">
            <a:avLst/>
          </a:prstGeom>
          <a:ln w="63500">
            <a:solidFill>
              <a:srgbClr val="000000"/>
            </a:solidFill>
            <a:miter lim="400000"/>
            <a:tailEnd type="triangle"/>
          </a:ln>
        </p:spPr>
        <p:txBody>
          <a:bodyPr lIns="50800" tIns="50800" rIns="50800" bIns="50800" anchor="ctr"/>
          <a:lstStyle/>
          <a:p>
            <a:pPr>
              <a:defRPr sz="3200"/>
            </a:pPr>
            <a:endParaRPr/>
          </a:p>
        </p:txBody>
      </p:sp>
      <p:grpSp>
        <p:nvGrpSpPr>
          <p:cNvPr id="861" name="例题1"/>
          <p:cNvGrpSpPr/>
          <p:nvPr/>
        </p:nvGrpSpPr>
        <p:grpSpPr>
          <a:xfrm>
            <a:off x="855934" y="957062"/>
            <a:ext cx="1889761" cy="1143001"/>
            <a:chOff x="0" y="0"/>
            <a:chExt cx="1889760" cy="1143000"/>
          </a:xfrm>
        </p:grpSpPr>
        <p:sp>
          <p:nvSpPr>
            <p:cNvPr id="860" name="例题1"/>
            <p:cNvSpPr/>
            <p:nvPr/>
          </p:nvSpPr>
          <p:spPr>
            <a:xfrm>
              <a:off x="38099" y="38100"/>
              <a:ext cx="1813562"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例题1</a:t>
              </a:r>
            </a:p>
          </p:txBody>
        </p:sp>
        <p:pic>
          <p:nvPicPr>
            <p:cNvPr id="859" name="例题1" descr="例题1"/>
            <p:cNvPicPr>
              <a:picLocks/>
            </p:cNvPicPr>
            <p:nvPr/>
          </p:nvPicPr>
          <p:blipFill>
            <a:blip r:embed="rId2">
              <a:extLst/>
            </a:blip>
            <a:stretch>
              <a:fillRect/>
            </a:stretch>
          </p:blipFill>
          <p:spPr>
            <a:xfrm>
              <a:off x="-1" y="-1"/>
              <a:ext cx="1889762" cy="1143001"/>
            </a:xfrm>
            <a:prstGeom prst="rect">
              <a:avLst/>
            </a:prstGeom>
            <a:effectLst/>
          </p:spPr>
        </p:pic>
      </p:grpSp>
      <p:sp>
        <p:nvSpPr>
          <p:cNvPr id="862" name="实现进程互斥"/>
          <p:cNvSpPr/>
          <p:nvPr/>
        </p:nvSpPr>
        <p:spPr>
          <a:xfrm>
            <a:off x="10223500" y="1015508"/>
            <a:ext cx="393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实现进程互斥</a:t>
            </a:r>
          </a:p>
        </p:txBody>
      </p:sp>
      <p:pic>
        <p:nvPicPr>
          <p:cNvPr id="864" name="屏幕快照 2019-03-05 下午4.41.29.png" descr="屏幕快照 2019-03-05 下午4.41.29.png"/>
          <p:cNvPicPr>
            <a:picLocks noChangeAspect="1"/>
          </p:cNvPicPr>
          <p:nvPr/>
        </p:nvPicPr>
        <p:blipFill>
          <a:blip r:embed="rId3">
            <a:extLst/>
          </a:blip>
          <a:stretch>
            <a:fillRect/>
          </a:stretch>
        </p:blipFill>
        <p:spPr>
          <a:xfrm>
            <a:off x="19299311" y="947758"/>
            <a:ext cx="4520072" cy="1028172"/>
          </a:xfrm>
          <a:prstGeom prst="rect">
            <a:avLst/>
          </a:prstGeom>
          <a:ln w="12700">
            <a:miter lim="400000"/>
          </a:ln>
        </p:spPr>
      </p:pic>
      <p:sp>
        <p:nvSpPr>
          <p:cNvPr id="20" name="2.4.3.1 整型信号量机制"/>
          <p:cNvSpPr/>
          <p:nvPr/>
        </p:nvSpPr>
        <p:spPr>
          <a:xfrm>
            <a:off x="256574" y="114119"/>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1">
                    <a:lumMod val="75000"/>
                  </a:schemeClr>
                </a:solidFill>
                <a:latin typeface="SimSun" charset="-122"/>
                <a:ea typeface="SimSun" charset="-122"/>
                <a:cs typeface="SimSun" charset="-122"/>
              </a:rPr>
              <a:t>2.4.3.2</a:t>
            </a:r>
            <a:r>
              <a:rPr lang="zh-CN" altLang="en-US" dirty="0">
                <a:solidFill>
                  <a:schemeClr val="bg1">
                    <a:lumMod val="75000"/>
                  </a:schemeClr>
                </a:solidFill>
                <a:latin typeface="SimSun" charset="-122"/>
                <a:ea typeface="SimSun" charset="-122"/>
                <a:cs typeface="SimSun" charset="-122"/>
              </a:rPr>
              <a:t>记录型信号量机制</a:t>
            </a:r>
            <a:endParaRPr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43465878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6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868"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869" name="p1、p2和p3三个进程都访问同一个临界资源，互斥信号量为s，s.value的初始值为1。实现互斥的执行过程如图。"/>
          <p:cNvSpPr/>
          <p:nvPr/>
        </p:nvSpPr>
        <p:spPr>
          <a:xfrm>
            <a:off x="1265439" y="2491138"/>
            <a:ext cx="18316799" cy="19685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10000"/>
              </a:lnSpc>
            </a:lvl1pPr>
          </a:lstStyle>
          <a:p>
            <a:r>
              <a:t>p1、p2和p3三个进程都访问同一个临界资源，互斥信号量为s，s.value的初始值为1。实现互斥的执行过程如图。</a:t>
            </a:r>
          </a:p>
        </p:txBody>
      </p:sp>
      <p:sp>
        <p:nvSpPr>
          <p:cNvPr id="870" name="p1…"/>
          <p:cNvSpPr/>
          <p:nvPr/>
        </p:nvSpPr>
        <p:spPr>
          <a:xfrm>
            <a:off x="1983082" y="4944669"/>
            <a:ext cx="2272704" cy="2400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p1</a:t>
            </a:r>
          </a:p>
          <a:p>
            <a:pPr algn="l"/>
            <a:r>
              <a:t>wait(s)</a:t>
            </a:r>
          </a:p>
          <a:p>
            <a:pPr algn="l"/>
            <a:r>
              <a:t>CS</a:t>
            </a:r>
          </a:p>
        </p:txBody>
      </p:sp>
      <p:sp>
        <p:nvSpPr>
          <p:cNvPr id="871" name="p2…"/>
          <p:cNvSpPr/>
          <p:nvPr/>
        </p:nvSpPr>
        <p:spPr>
          <a:xfrm>
            <a:off x="6685124" y="4944669"/>
            <a:ext cx="2272704" cy="2400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p2</a:t>
            </a:r>
          </a:p>
          <a:p>
            <a:pPr algn="l"/>
            <a:r>
              <a:t>wait(s)</a:t>
            </a:r>
          </a:p>
          <a:p>
            <a:pPr algn="l"/>
            <a:r>
              <a:t>block</a:t>
            </a:r>
          </a:p>
        </p:txBody>
      </p:sp>
      <p:sp>
        <p:nvSpPr>
          <p:cNvPr id="872" name="s.value=-1"/>
          <p:cNvSpPr/>
          <p:nvPr/>
        </p:nvSpPr>
        <p:spPr>
          <a:xfrm>
            <a:off x="6266678" y="7545625"/>
            <a:ext cx="310959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s.value=-1</a:t>
            </a:r>
          </a:p>
        </p:txBody>
      </p:sp>
      <p:sp>
        <p:nvSpPr>
          <p:cNvPr id="873" name="s.value=0"/>
          <p:cNvSpPr/>
          <p:nvPr/>
        </p:nvSpPr>
        <p:spPr>
          <a:xfrm>
            <a:off x="1670363" y="7545625"/>
            <a:ext cx="289814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s.value=0</a:t>
            </a:r>
          </a:p>
        </p:txBody>
      </p:sp>
      <p:sp>
        <p:nvSpPr>
          <p:cNvPr id="874" name="p3…"/>
          <p:cNvSpPr/>
          <p:nvPr/>
        </p:nvSpPr>
        <p:spPr>
          <a:xfrm>
            <a:off x="11387166" y="4857065"/>
            <a:ext cx="2272704" cy="2400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p3</a:t>
            </a:r>
          </a:p>
          <a:p>
            <a:pPr algn="l"/>
            <a:r>
              <a:t>wait(s)</a:t>
            </a:r>
          </a:p>
          <a:p>
            <a:pPr algn="l"/>
            <a:r>
              <a:t>block</a:t>
            </a:r>
          </a:p>
        </p:txBody>
      </p:sp>
      <p:sp>
        <p:nvSpPr>
          <p:cNvPr id="875" name="s.value=-2"/>
          <p:cNvSpPr/>
          <p:nvPr/>
        </p:nvSpPr>
        <p:spPr>
          <a:xfrm>
            <a:off x="10968720" y="7545625"/>
            <a:ext cx="310959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s.value=-2</a:t>
            </a:r>
          </a:p>
        </p:txBody>
      </p:sp>
      <p:sp>
        <p:nvSpPr>
          <p:cNvPr id="876" name="等待队列"/>
          <p:cNvSpPr/>
          <p:nvPr/>
        </p:nvSpPr>
        <p:spPr>
          <a:xfrm>
            <a:off x="17792681" y="4944669"/>
            <a:ext cx="3390038"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等待队列</a:t>
            </a:r>
          </a:p>
        </p:txBody>
      </p:sp>
      <p:sp>
        <p:nvSpPr>
          <p:cNvPr id="877" name="p2"/>
          <p:cNvSpPr/>
          <p:nvPr/>
        </p:nvSpPr>
        <p:spPr>
          <a:xfrm>
            <a:off x="17792681" y="5962725"/>
            <a:ext cx="3390038" cy="876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p2</a:t>
            </a:r>
          </a:p>
        </p:txBody>
      </p:sp>
      <p:sp>
        <p:nvSpPr>
          <p:cNvPr id="878" name="p3"/>
          <p:cNvSpPr/>
          <p:nvPr/>
        </p:nvSpPr>
        <p:spPr>
          <a:xfrm>
            <a:off x="17792681" y="6849367"/>
            <a:ext cx="3390038" cy="876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p3</a:t>
            </a:r>
          </a:p>
        </p:txBody>
      </p:sp>
      <p:sp>
        <p:nvSpPr>
          <p:cNvPr id="879" name="线条"/>
          <p:cNvSpPr/>
          <p:nvPr/>
        </p:nvSpPr>
        <p:spPr>
          <a:xfrm>
            <a:off x="4664604" y="6144819"/>
            <a:ext cx="1611702" cy="1"/>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880" name="线条"/>
          <p:cNvSpPr/>
          <p:nvPr/>
        </p:nvSpPr>
        <p:spPr>
          <a:xfrm>
            <a:off x="9366646" y="6144819"/>
            <a:ext cx="1611702" cy="1"/>
          </a:xfrm>
          <a:prstGeom prst="line">
            <a:avLst/>
          </a:prstGeom>
          <a:ln w="63500">
            <a:solidFill>
              <a:srgbClr val="000000"/>
            </a:solidFill>
            <a:miter lim="400000"/>
            <a:tailEnd type="triangle"/>
          </a:ln>
        </p:spPr>
        <p:txBody>
          <a:bodyPr lIns="50800" tIns="50800" rIns="50800" bIns="50800" anchor="ctr"/>
          <a:lstStyle/>
          <a:p>
            <a:pPr>
              <a:defRPr sz="3200"/>
            </a:pPr>
            <a:endParaRPr/>
          </a:p>
        </p:txBody>
      </p:sp>
      <p:grpSp>
        <p:nvGrpSpPr>
          <p:cNvPr id="883" name="例题1"/>
          <p:cNvGrpSpPr/>
          <p:nvPr/>
        </p:nvGrpSpPr>
        <p:grpSpPr>
          <a:xfrm>
            <a:off x="855934" y="957062"/>
            <a:ext cx="1889761" cy="1143001"/>
            <a:chOff x="0" y="0"/>
            <a:chExt cx="1889760" cy="1143000"/>
          </a:xfrm>
        </p:grpSpPr>
        <p:sp>
          <p:nvSpPr>
            <p:cNvPr id="882" name="例题1"/>
            <p:cNvSpPr/>
            <p:nvPr/>
          </p:nvSpPr>
          <p:spPr>
            <a:xfrm>
              <a:off x="38099" y="38100"/>
              <a:ext cx="1813562"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例题1</a:t>
              </a:r>
            </a:p>
          </p:txBody>
        </p:sp>
        <p:pic>
          <p:nvPicPr>
            <p:cNvPr id="881" name="例题1" descr="例题1"/>
            <p:cNvPicPr>
              <a:picLocks/>
            </p:cNvPicPr>
            <p:nvPr/>
          </p:nvPicPr>
          <p:blipFill>
            <a:blip r:embed="rId2">
              <a:extLst/>
            </a:blip>
            <a:stretch>
              <a:fillRect/>
            </a:stretch>
          </p:blipFill>
          <p:spPr>
            <a:xfrm>
              <a:off x="-1" y="-1"/>
              <a:ext cx="1889762" cy="1143001"/>
            </a:xfrm>
            <a:prstGeom prst="rect">
              <a:avLst/>
            </a:prstGeom>
            <a:effectLst/>
          </p:spPr>
        </p:pic>
      </p:grpSp>
      <p:sp>
        <p:nvSpPr>
          <p:cNvPr id="884" name="实现进程互斥"/>
          <p:cNvSpPr/>
          <p:nvPr/>
        </p:nvSpPr>
        <p:spPr>
          <a:xfrm>
            <a:off x="10223500" y="1015508"/>
            <a:ext cx="393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实现进程互斥</a:t>
            </a:r>
          </a:p>
        </p:txBody>
      </p:sp>
      <p:pic>
        <p:nvPicPr>
          <p:cNvPr id="886" name="屏幕快照 2019-03-05 下午4.41.29.png" descr="屏幕快照 2019-03-05 下午4.41.29.png"/>
          <p:cNvPicPr>
            <a:picLocks noChangeAspect="1"/>
          </p:cNvPicPr>
          <p:nvPr/>
        </p:nvPicPr>
        <p:blipFill>
          <a:blip r:embed="rId3">
            <a:extLst/>
          </a:blip>
          <a:stretch>
            <a:fillRect/>
          </a:stretch>
        </p:blipFill>
        <p:spPr>
          <a:xfrm>
            <a:off x="19299311" y="947758"/>
            <a:ext cx="4520072" cy="1028172"/>
          </a:xfrm>
          <a:prstGeom prst="rect">
            <a:avLst/>
          </a:prstGeom>
          <a:ln w="12700">
            <a:miter lim="400000"/>
          </a:ln>
        </p:spPr>
      </p:pic>
      <p:sp>
        <p:nvSpPr>
          <p:cNvPr id="24" name="2.4.3.1 整型信号量机制"/>
          <p:cNvSpPr/>
          <p:nvPr/>
        </p:nvSpPr>
        <p:spPr>
          <a:xfrm>
            <a:off x="256574" y="114119"/>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1">
                    <a:lumMod val="75000"/>
                  </a:schemeClr>
                </a:solidFill>
                <a:latin typeface="SimSun" charset="-122"/>
                <a:ea typeface="SimSun" charset="-122"/>
                <a:cs typeface="SimSun" charset="-122"/>
              </a:rPr>
              <a:t>2.4.3.2</a:t>
            </a:r>
            <a:r>
              <a:rPr lang="zh-CN" altLang="en-US" dirty="0">
                <a:solidFill>
                  <a:schemeClr val="bg1">
                    <a:lumMod val="75000"/>
                  </a:schemeClr>
                </a:solidFill>
                <a:latin typeface="SimSun" charset="-122"/>
                <a:ea typeface="SimSun" charset="-122"/>
                <a:cs typeface="SimSun" charset="-122"/>
              </a:rPr>
              <a:t>记录型信号量机制</a:t>
            </a:r>
            <a:endParaRPr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171831604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8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890"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891" name="p1、p2和p3三个进程都访问同一个临界资源，互斥信号量为s，s.value的初始值为1。实现互斥的执行过程如图。"/>
          <p:cNvSpPr/>
          <p:nvPr/>
        </p:nvSpPr>
        <p:spPr>
          <a:xfrm>
            <a:off x="1265439" y="2491138"/>
            <a:ext cx="18316799" cy="19685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10000"/>
              </a:lnSpc>
            </a:lvl1pPr>
          </a:lstStyle>
          <a:p>
            <a:r>
              <a:t>p1、p2和p3三个进程都访问同一个临界资源，互斥信号量为s，s.value的初始值为1。实现互斥的执行过程如图。</a:t>
            </a:r>
          </a:p>
        </p:txBody>
      </p:sp>
      <p:sp>
        <p:nvSpPr>
          <p:cNvPr id="892" name="p1…"/>
          <p:cNvSpPr/>
          <p:nvPr/>
        </p:nvSpPr>
        <p:spPr>
          <a:xfrm>
            <a:off x="1983082" y="4944669"/>
            <a:ext cx="2272704" cy="2400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p1</a:t>
            </a:r>
          </a:p>
          <a:p>
            <a:pPr algn="l"/>
            <a:r>
              <a:t>wait(s)</a:t>
            </a:r>
          </a:p>
          <a:p>
            <a:pPr algn="l"/>
            <a:r>
              <a:t>CS</a:t>
            </a:r>
          </a:p>
        </p:txBody>
      </p:sp>
      <p:sp>
        <p:nvSpPr>
          <p:cNvPr id="893" name="p2…"/>
          <p:cNvSpPr/>
          <p:nvPr/>
        </p:nvSpPr>
        <p:spPr>
          <a:xfrm>
            <a:off x="6685124" y="4944669"/>
            <a:ext cx="2272704" cy="2400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p2</a:t>
            </a:r>
          </a:p>
          <a:p>
            <a:pPr algn="l"/>
            <a:r>
              <a:t>wait(s)</a:t>
            </a:r>
          </a:p>
          <a:p>
            <a:pPr algn="l"/>
            <a:r>
              <a:t>block</a:t>
            </a:r>
          </a:p>
        </p:txBody>
      </p:sp>
      <p:sp>
        <p:nvSpPr>
          <p:cNvPr id="894" name="s.value=-1"/>
          <p:cNvSpPr/>
          <p:nvPr/>
        </p:nvSpPr>
        <p:spPr>
          <a:xfrm>
            <a:off x="6266678" y="7545625"/>
            <a:ext cx="310959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s.value=-1</a:t>
            </a:r>
          </a:p>
        </p:txBody>
      </p:sp>
      <p:sp>
        <p:nvSpPr>
          <p:cNvPr id="895" name="s.value=0"/>
          <p:cNvSpPr/>
          <p:nvPr/>
        </p:nvSpPr>
        <p:spPr>
          <a:xfrm>
            <a:off x="1670363" y="7545625"/>
            <a:ext cx="289814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s.value=0</a:t>
            </a:r>
          </a:p>
        </p:txBody>
      </p:sp>
      <p:sp>
        <p:nvSpPr>
          <p:cNvPr id="896" name="p3…"/>
          <p:cNvSpPr/>
          <p:nvPr/>
        </p:nvSpPr>
        <p:spPr>
          <a:xfrm>
            <a:off x="11387166" y="4857065"/>
            <a:ext cx="2272704" cy="2400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p3</a:t>
            </a:r>
          </a:p>
          <a:p>
            <a:pPr algn="l"/>
            <a:r>
              <a:t>wait(s)</a:t>
            </a:r>
          </a:p>
          <a:p>
            <a:pPr algn="l"/>
            <a:r>
              <a:t>block</a:t>
            </a:r>
          </a:p>
        </p:txBody>
      </p:sp>
      <p:sp>
        <p:nvSpPr>
          <p:cNvPr id="897" name="s.value=-2"/>
          <p:cNvSpPr/>
          <p:nvPr/>
        </p:nvSpPr>
        <p:spPr>
          <a:xfrm>
            <a:off x="10968720" y="7545625"/>
            <a:ext cx="310959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s.value=-2</a:t>
            </a:r>
          </a:p>
        </p:txBody>
      </p:sp>
      <p:sp>
        <p:nvSpPr>
          <p:cNvPr id="898" name="等待队列"/>
          <p:cNvSpPr/>
          <p:nvPr/>
        </p:nvSpPr>
        <p:spPr>
          <a:xfrm>
            <a:off x="17792681" y="4944669"/>
            <a:ext cx="3390038"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等待队列</a:t>
            </a:r>
          </a:p>
        </p:txBody>
      </p:sp>
      <p:sp>
        <p:nvSpPr>
          <p:cNvPr id="899" name="p2"/>
          <p:cNvSpPr/>
          <p:nvPr/>
        </p:nvSpPr>
        <p:spPr>
          <a:xfrm>
            <a:off x="17792681" y="5962725"/>
            <a:ext cx="3390038" cy="876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p2</a:t>
            </a:r>
          </a:p>
        </p:txBody>
      </p:sp>
      <p:sp>
        <p:nvSpPr>
          <p:cNvPr id="900" name="p3"/>
          <p:cNvSpPr/>
          <p:nvPr/>
        </p:nvSpPr>
        <p:spPr>
          <a:xfrm>
            <a:off x="17792681" y="6849367"/>
            <a:ext cx="3390038" cy="876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p3</a:t>
            </a:r>
          </a:p>
        </p:txBody>
      </p:sp>
      <p:sp>
        <p:nvSpPr>
          <p:cNvPr id="901" name="线条"/>
          <p:cNvSpPr/>
          <p:nvPr/>
        </p:nvSpPr>
        <p:spPr>
          <a:xfrm>
            <a:off x="4664604" y="6144819"/>
            <a:ext cx="1611702" cy="1"/>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902" name="线条"/>
          <p:cNvSpPr/>
          <p:nvPr/>
        </p:nvSpPr>
        <p:spPr>
          <a:xfrm>
            <a:off x="9366646" y="6144819"/>
            <a:ext cx="1611702" cy="1"/>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903" name="p1…"/>
          <p:cNvSpPr/>
          <p:nvPr/>
        </p:nvSpPr>
        <p:spPr>
          <a:xfrm>
            <a:off x="1770660" y="8521221"/>
            <a:ext cx="3675262" cy="316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p1</a:t>
            </a:r>
          </a:p>
          <a:p>
            <a:pPr algn="l"/>
            <a:r>
              <a:t>CS</a:t>
            </a:r>
          </a:p>
          <a:p>
            <a:pPr algn="l"/>
            <a:r>
              <a:t>signal(s)</a:t>
            </a:r>
          </a:p>
          <a:p>
            <a:pPr algn="l"/>
            <a:r>
              <a:t>wakeup(p2)</a:t>
            </a:r>
          </a:p>
        </p:txBody>
      </p:sp>
      <p:sp>
        <p:nvSpPr>
          <p:cNvPr id="904" name="s.value=-1"/>
          <p:cNvSpPr/>
          <p:nvPr/>
        </p:nvSpPr>
        <p:spPr>
          <a:xfrm>
            <a:off x="2053493" y="11795517"/>
            <a:ext cx="310959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s.value=-1</a:t>
            </a:r>
          </a:p>
        </p:txBody>
      </p:sp>
      <p:grpSp>
        <p:nvGrpSpPr>
          <p:cNvPr id="907" name="例题1"/>
          <p:cNvGrpSpPr/>
          <p:nvPr/>
        </p:nvGrpSpPr>
        <p:grpSpPr>
          <a:xfrm>
            <a:off x="855934" y="957062"/>
            <a:ext cx="1889761" cy="1143001"/>
            <a:chOff x="0" y="0"/>
            <a:chExt cx="1889760" cy="1143000"/>
          </a:xfrm>
        </p:grpSpPr>
        <p:sp>
          <p:nvSpPr>
            <p:cNvPr id="906" name="例题1"/>
            <p:cNvSpPr/>
            <p:nvPr/>
          </p:nvSpPr>
          <p:spPr>
            <a:xfrm>
              <a:off x="38099" y="38100"/>
              <a:ext cx="1813562"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例题1</a:t>
              </a:r>
            </a:p>
          </p:txBody>
        </p:sp>
        <p:pic>
          <p:nvPicPr>
            <p:cNvPr id="905" name="例题1" descr="例题1"/>
            <p:cNvPicPr>
              <a:picLocks/>
            </p:cNvPicPr>
            <p:nvPr/>
          </p:nvPicPr>
          <p:blipFill>
            <a:blip r:embed="rId2">
              <a:extLst/>
            </a:blip>
            <a:stretch>
              <a:fillRect/>
            </a:stretch>
          </p:blipFill>
          <p:spPr>
            <a:xfrm>
              <a:off x="-1" y="-1"/>
              <a:ext cx="1889762" cy="1143001"/>
            </a:xfrm>
            <a:prstGeom prst="rect">
              <a:avLst/>
            </a:prstGeom>
            <a:effectLst/>
          </p:spPr>
        </p:pic>
      </p:grpSp>
      <p:sp>
        <p:nvSpPr>
          <p:cNvPr id="908" name="实现进程互斥"/>
          <p:cNvSpPr/>
          <p:nvPr/>
        </p:nvSpPr>
        <p:spPr>
          <a:xfrm>
            <a:off x="10223500" y="1015508"/>
            <a:ext cx="393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实现进程互斥</a:t>
            </a:r>
          </a:p>
        </p:txBody>
      </p:sp>
      <p:pic>
        <p:nvPicPr>
          <p:cNvPr id="910" name="屏幕快照 2019-03-05 下午4.41.29.png" descr="屏幕快照 2019-03-05 下午4.41.29.png"/>
          <p:cNvPicPr>
            <a:picLocks noChangeAspect="1"/>
          </p:cNvPicPr>
          <p:nvPr/>
        </p:nvPicPr>
        <p:blipFill>
          <a:blip r:embed="rId3">
            <a:extLst/>
          </a:blip>
          <a:stretch>
            <a:fillRect/>
          </a:stretch>
        </p:blipFill>
        <p:spPr>
          <a:xfrm>
            <a:off x="19299311" y="947758"/>
            <a:ext cx="4520072" cy="1028172"/>
          </a:xfrm>
          <a:prstGeom prst="rect">
            <a:avLst/>
          </a:prstGeom>
          <a:ln w="12700">
            <a:miter lim="400000"/>
          </a:ln>
        </p:spPr>
      </p:pic>
      <p:sp>
        <p:nvSpPr>
          <p:cNvPr id="26" name="2.4.3.1 整型信号量机制"/>
          <p:cNvSpPr/>
          <p:nvPr/>
        </p:nvSpPr>
        <p:spPr>
          <a:xfrm>
            <a:off x="256574" y="114119"/>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1">
                    <a:lumMod val="75000"/>
                  </a:schemeClr>
                </a:solidFill>
                <a:latin typeface="SimSun" charset="-122"/>
                <a:ea typeface="SimSun" charset="-122"/>
                <a:cs typeface="SimSun" charset="-122"/>
              </a:rPr>
              <a:t>2.4.3.2</a:t>
            </a:r>
            <a:r>
              <a:rPr lang="zh-CN" altLang="en-US" dirty="0">
                <a:solidFill>
                  <a:schemeClr val="bg1">
                    <a:lumMod val="75000"/>
                  </a:schemeClr>
                </a:solidFill>
                <a:latin typeface="SimSun" charset="-122"/>
                <a:ea typeface="SimSun" charset="-122"/>
                <a:cs typeface="SimSun" charset="-122"/>
              </a:rPr>
              <a:t>记录型信号量机制</a:t>
            </a:r>
            <a:endParaRPr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37773388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1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914"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915" name="p1、p2和p3三个进程都访问同一个临界资源，互斥信号量为s，s.value的初始值为1。实现互斥的执行过程如图。"/>
          <p:cNvSpPr/>
          <p:nvPr/>
        </p:nvSpPr>
        <p:spPr>
          <a:xfrm>
            <a:off x="1265439" y="2491138"/>
            <a:ext cx="18316799" cy="19685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10000"/>
              </a:lnSpc>
            </a:lvl1pPr>
          </a:lstStyle>
          <a:p>
            <a:r>
              <a:t>p1、p2和p3三个进程都访问同一个临界资源，互斥信号量为s，s.value的初始值为1。实现互斥的执行过程如图。</a:t>
            </a:r>
          </a:p>
        </p:txBody>
      </p:sp>
      <p:sp>
        <p:nvSpPr>
          <p:cNvPr id="916" name="p1…"/>
          <p:cNvSpPr/>
          <p:nvPr/>
        </p:nvSpPr>
        <p:spPr>
          <a:xfrm>
            <a:off x="1983082" y="4944669"/>
            <a:ext cx="2272704" cy="2400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p1</a:t>
            </a:r>
          </a:p>
          <a:p>
            <a:pPr algn="l"/>
            <a:r>
              <a:t>wait(s)</a:t>
            </a:r>
          </a:p>
          <a:p>
            <a:pPr algn="l"/>
            <a:r>
              <a:t>CS</a:t>
            </a:r>
          </a:p>
        </p:txBody>
      </p:sp>
      <p:sp>
        <p:nvSpPr>
          <p:cNvPr id="917" name="p2…"/>
          <p:cNvSpPr/>
          <p:nvPr/>
        </p:nvSpPr>
        <p:spPr>
          <a:xfrm>
            <a:off x="6685124" y="4944669"/>
            <a:ext cx="2272704" cy="2400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p2</a:t>
            </a:r>
          </a:p>
          <a:p>
            <a:pPr algn="l"/>
            <a:r>
              <a:t>wait(s)</a:t>
            </a:r>
          </a:p>
          <a:p>
            <a:pPr algn="l"/>
            <a:r>
              <a:t>block</a:t>
            </a:r>
          </a:p>
        </p:txBody>
      </p:sp>
      <p:sp>
        <p:nvSpPr>
          <p:cNvPr id="918" name="s.value=-1"/>
          <p:cNvSpPr/>
          <p:nvPr/>
        </p:nvSpPr>
        <p:spPr>
          <a:xfrm>
            <a:off x="6266678" y="7545625"/>
            <a:ext cx="310959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s.value=-1</a:t>
            </a:r>
          </a:p>
        </p:txBody>
      </p:sp>
      <p:sp>
        <p:nvSpPr>
          <p:cNvPr id="919" name="s.value=0"/>
          <p:cNvSpPr/>
          <p:nvPr/>
        </p:nvSpPr>
        <p:spPr>
          <a:xfrm>
            <a:off x="1670363" y="7545625"/>
            <a:ext cx="289814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s.value=0</a:t>
            </a:r>
          </a:p>
        </p:txBody>
      </p:sp>
      <p:sp>
        <p:nvSpPr>
          <p:cNvPr id="920" name="p3…"/>
          <p:cNvSpPr/>
          <p:nvPr/>
        </p:nvSpPr>
        <p:spPr>
          <a:xfrm>
            <a:off x="11387166" y="4857065"/>
            <a:ext cx="2272704" cy="2400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p3</a:t>
            </a:r>
          </a:p>
          <a:p>
            <a:pPr algn="l"/>
            <a:r>
              <a:t>wait(s)</a:t>
            </a:r>
          </a:p>
          <a:p>
            <a:pPr algn="l"/>
            <a:r>
              <a:t>block</a:t>
            </a:r>
          </a:p>
        </p:txBody>
      </p:sp>
      <p:sp>
        <p:nvSpPr>
          <p:cNvPr id="921" name="s.value=-2"/>
          <p:cNvSpPr/>
          <p:nvPr/>
        </p:nvSpPr>
        <p:spPr>
          <a:xfrm>
            <a:off x="10968720" y="7545625"/>
            <a:ext cx="310959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s.value=-2</a:t>
            </a:r>
          </a:p>
        </p:txBody>
      </p:sp>
      <p:sp>
        <p:nvSpPr>
          <p:cNvPr id="922" name="等待队列"/>
          <p:cNvSpPr/>
          <p:nvPr/>
        </p:nvSpPr>
        <p:spPr>
          <a:xfrm>
            <a:off x="17792681" y="4944669"/>
            <a:ext cx="3390038"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等待队列</a:t>
            </a:r>
          </a:p>
        </p:txBody>
      </p:sp>
      <p:sp>
        <p:nvSpPr>
          <p:cNvPr id="923" name="p2"/>
          <p:cNvSpPr/>
          <p:nvPr/>
        </p:nvSpPr>
        <p:spPr>
          <a:xfrm>
            <a:off x="17792681" y="5962725"/>
            <a:ext cx="3390038" cy="876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p2</a:t>
            </a:r>
          </a:p>
        </p:txBody>
      </p:sp>
      <p:sp>
        <p:nvSpPr>
          <p:cNvPr id="924" name="p3"/>
          <p:cNvSpPr/>
          <p:nvPr/>
        </p:nvSpPr>
        <p:spPr>
          <a:xfrm>
            <a:off x="17792681" y="6849367"/>
            <a:ext cx="3390038" cy="876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p3</a:t>
            </a:r>
          </a:p>
        </p:txBody>
      </p:sp>
      <p:sp>
        <p:nvSpPr>
          <p:cNvPr id="925" name="线条"/>
          <p:cNvSpPr/>
          <p:nvPr/>
        </p:nvSpPr>
        <p:spPr>
          <a:xfrm>
            <a:off x="4664604" y="6144819"/>
            <a:ext cx="1611702" cy="1"/>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926" name="线条"/>
          <p:cNvSpPr/>
          <p:nvPr/>
        </p:nvSpPr>
        <p:spPr>
          <a:xfrm>
            <a:off x="9366646" y="6144819"/>
            <a:ext cx="1611702" cy="1"/>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927" name="p1…"/>
          <p:cNvSpPr/>
          <p:nvPr/>
        </p:nvSpPr>
        <p:spPr>
          <a:xfrm>
            <a:off x="1770660" y="8521221"/>
            <a:ext cx="3675262" cy="316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p1</a:t>
            </a:r>
          </a:p>
          <a:p>
            <a:pPr algn="l"/>
            <a:r>
              <a:t>CS</a:t>
            </a:r>
          </a:p>
          <a:p>
            <a:pPr algn="l"/>
            <a:r>
              <a:t>signal(s)</a:t>
            </a:r>
          </a:p>
          <a:p>
            <a:pPr algn="l"/>
            <a:r>
              <a:t>wakeup(p2)</a:t>
            </a:r>
          </a:p>
        </p:txBody>
      </p:sp>
      <p:sp>
        <p:nvSpPr>
          <p:cNvPr id="928" name="p2…"/>
          <p:cNvSpPr/>
          <p:nvPr/>
        </p:nvSpPr>
        <p:spPr>
          <a:xfrm>
            <a:off x="8017476" y="8609880"/>
            <a:ext cx="3675262" cy="316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p2</a:t>
            </a:r>
          </a:p>
          <a:p>
            <a:pPr algn="l"/>
            <a:r>
              <a:t>CS</a:t>
            </a:r>
          </a:p>
          <a:p>
            <a:pPr algn="l"/>
            <a:r>
              <a:t>signal(s)</a:t>
            </a:r>
          </a:p>
          <a:p>
            <a:pPr algn="l"/>
            <a:r>
              <a:t>wakeup(p3)</a:t>
            </a:r>
          </a:p>
        </p:txBody>
      </p:sp>
      <p:sp>
        <p:nvSpPr>
          <p:cNvPr id="929" name="s.value=-1"/>
          <p:cNvSpPr/>
          <p:nvPr/>
        </p:nvSpPr>
        <p:spPr>
          <a:xfrm>
            <a:off x="2053493" y="11795517"/>
            <a:ext cx="310959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s.value=-1</a:t>
            </a:r>
          </a:p>
        </p:txBody>
      </p:sp>
      <p:sp>
        <p:nvSpPr>
          <p:cNvPr id="930" name="s.value=0"/>
          <p:cNvSpPr/>
          <p:nvPr/>
        </p:nvSpPr>
        <p:spPr>
          <a:xfrm>
            <a:off x="8406036" y="11795517"/>
            <a:ext cx="289814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s.value=0</a:t>
            </a:r>
          </a:p>
        </p:txBody>
      </p:sp>
      <p:sp>
        <p:nvSpPr>
          <p:cNvPr id="931" name="线条"/>
          <p:cNvSpPr/>
          <p:nvPr/>
        </p:nvSpPr>
        <p:spPr>
          <a:xfrm>
            <a:off x="5925848" y="10102371"/>
            <a:ext cx="1611702" cy="1"/>
          </a:xfrm>
          <a:prstGeom prst="line">
            <a:avLst/>
          </a:prstGeom>
          <a:ln w="63500">
            <a:solidFill>
              <a:srgbClr val="000000"/>
            </a:solidFill>
            <a:miter lim="400000"/>
            <a:tailEnd type="triangle"/>
          </a:ln>
        </p:spPr>
        <p:txBody>
          <a:bodyPr lIns="50800" tIns="50800" rIns="50800" bIns="50800" anchor="ctr"/>
          <a:lstStyle/>
          <a:p>
            <a:pPr>
              <a:defRPr sz="3200"/>
            </a:pPr>
            <a:endParaRPr/>
          </a:p>
        </p:txBody>
      </p:sp>
      <p:grpSp>
        <p:nvGrpSpPr>
          <p:cNvPr id="934" name="例题1"/>
          <p:cNvGrpSpPr/>
          <p:nvPr/>
        </p:nvGrpSpPr>
        <p:grpSpPr>
          <a:xfrm>
            <a:off x="855934" y="957062"/>
            <a:ext cx="1889761" cy="1143001"/>
            <a:chOff x="0" y="0"/>
            <a:chExt cx="1889760" cy="1143000"/>
          </a:xfrm>
        </p:grpSpPr>
        <p:sp>
          <p:nvSpPr>
            <p:cNvPr id="933" name="例题1"/>
            <p:cNvSpPr/>
            <p:nvPr/>
          </p:nvSpPr>
          <p:spPr>
            <a:xfrm>
              <a:off x="38099" y="38100"/>
              <a:ext cx="1813562"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例题1</a:t>
              </a:r>
            </a:p>
          </p:txBody>
        </p:sp>
        <p:pic>
          <p:nvPicPr>
            <p:cNvPr id="932" name="例题1" descr="例题1"/>
            <p:cNvPicPr>
              <a:picLocks/>
            </p:cNvPicPr>
            <p:nvPr/>
          </p:nvPicPr>
          <p:blipFill>
            <a:blip r:embed="rId2">
              <a:extLst/>
            </a:blip>
            <a:stretch>
              <a:fillRect/>
            </a:stretch>
          </p:blipFill>
          <p:spPr>
            <a:xfrm>
              <a:off x="-1" y="-1"/>
              <a:ext cx="1889762" cy="1143001"/>
            </a:xfrm>
            <a:prstGeom prst="rect">
              <a:avLst/>
            </a:prstGeom>
            <a:effectLst/>
          </p:spPr>
        </p:pic>
      </p:grpSp>
      <p:sp>
        <p:nvSpPr>
          <p:cNvPr id="935" name="实现进程互斥"/>
          <p:cNvSpPr/>
          <p:nvPr/>
        </p:nvSpPr>
        <p:spPr>
          <a:xfrm>
            <a:off x="10223500" y="1015508"/>
            <a:ext cx="393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实现进程互斥</a:t>
            </a:r>
          </a:p>
        </p:txBody>
      </p:sp>
      <p:pic>
        <p:nvPicPr>
          <p:cNvPr id="937" name="屏幕快照 2019-03-05 下午4.41.29.png" descr="屏幕快照 2019-03-05 下午4.41.29.png"/>
          <p:cNvPicPr>
            <a:picLocks noChangeAspect="1"/>
          </p:cNvPicPr>
          <p:nvPr/>
        </p:nvPicPr>
        <p:blipFill>
          <a:blip r:embed="rId3">
            <a:extLst/>
          </a:blip>
          <a:stretch>
            <a:fillRect/>
          </a:stretch>
        </p:blipFill>
        <p:spPr>
          <a:xfrm>
            <a:off x="19299311" y="947758"/>
            <a:ext cx="4520072" cy="1028172"/>
          </a:xfrm>
          <a:prstGeom prst="rect">
            <a:avLst/>
          </a:prstGeom>
          <a:ln w="12700">
            <a:miter lim="400000"/>
          </a:ln>
        </p:spPr>
      </p:pic>
      <p:sp>
        <p:nvSpPr>
          <p:cNvPr id="29" name="2.4.3.1 整型信号量机制"/>
          <p:cNvSpPr/>
          <p:nvPr/>
        </p:nvSpPr>
        <p:spPr>
          <a:xfrm>
            <a:off x="256574" y="114119"/>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1">
                    <a:lumMod val="75000"/>
                  </a:schemeClr>
                </a:solidFill>
                <a:latin typeface="SimSun" charset="-122"/>
                <a:ea typeface="SimSun" charset="-122"/>
                <a:cs typeface="SimSun" charset="-122"/>
              </a:rPr>
              <a:t>2.4.3.2</a:t>
            </a:r>
            <a:r>
              <a:rPr lang="zh-CN" altLang="en-US" dirty="0">
                <a:solidFill>
                  <a:schemeClr val="bg1">
                    <a:lumMod val="75000"/>
                  </a:schemeClr>
                </a:solidFill>
                <a:latin typeface="SimSun" charset="-122"/>
                <a:ea typeface="SimSun" charset="-122"/>
                <a:cs typeface="SimSun" charset="-122"/>
              </a:rPr>
              <a:t>记录型信号量机制</a:t>
            </a:r>
            <a:endParaRPr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61166062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4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941"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942" name="p1、p2和p3三个进程都访问同一个临界资源，互斥信号量为s，s.value的初始值为1。实现互斥的执行过程如图。"/>
          <p:cNvSpPr/>
          <p:nvPr/>
        </p:nvSpPr>
        <p:spPr>
          <a:xfrm>
            <a:off x="1265439" y="2491138"/>
            <a:ext cx="18316799" cy="19685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10000"/>
              </a:lnSpc>
            </a:lvl1pPr>
          </a:lstStyle>
          <a:p>
            <a:r>
              <a:t>p1、p2和p3三个进程都访问同一个临界资源，互斥信号量为s，s.value的初始值为1。实现互斥的执行过程如图。</a:t>
            </a:r>
          </a:p>
        </p:txBody>
      </p:sp>
      <p:sp>
        <p:nvSpPr>
          <p:cNvPr id="943" name="p1…"/>
          <p:cNvSpPr/>
          <p:nvPr/>
        </p:nvSpPr>
        <p:spPr>
          <a:xfrm>
            <a:off x="1983082" y="4944669"/>
            <a:ext cx="2272704" cy="2400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p1</a:t>
            </a:r>
          </a:p>
          <a:p>
            <a:pPr algn="l"/>
            <a:r>
              <a:t>wait(s)</a:t>
            </a:r>
          </a:p>
          <a:p>
            <a:pPr algn="l"/>
            <a:r>
              <a:t>CS</a:t>
            </a:r>
          </a:p>
        </p:txBody>
      </p:sp>
      <p:sp>
        <p:nvSpPr>
          <p:cNvPr id="944" name="p2…"/>
          <p:cNvSpPr/>
          <p:nvPr/>
        </p:nvSpPr>
        <p:spPr>
          <a:xfrm>
            <a:off x="6685124" y="4944669"/>
            <a:ext cx="2272704" cy="2400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p2</a:t>
            </a:r>
          </a:p>
          <a:p>
            <a:pPr algn="l"/>
            <a:r>
              <a:t>wait(s)</a:t>
            </a:r>
          </a:p>
          <a:p>
            <a:pPr algn="l"/>
            <a:r>
              <a:t>block</a:t>
            </a:r>
          </a:p>
        </p:txBody>
      </p:sp>
      <p:sp>
        <p:nvSpPr>
          <p:cNvPr id="945" name="s.value=-1"/>
          <p:cNvSpPr/>
          <p:nvPr/>
        </p:nvSpPr>
        <p:spPr>
          <a:xfrm>
            <a:off x="6266678" y="7545625"/>
            <a:ext cx="310959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s.value=-1</a:t>
            </a:r>
          </a:p>
        </p:txBody>
      </p:sp>
      <p:sp>
        <p:nvSpPr>
          <p:cNvPr id="946" name="s.value=0"/>
          <p:cNvSpPr/>
          <p:nvPr/>
        </p:nvSpPr>
        <p:spPr>
          <a:xfrm>
            <a:off x="1670363" y="7545625"/>
            <a:ext cx="289814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s.value=0</a:t>
            </a:r>
          </a:p>
        </p:txBody>
      </p:sp>
      <p:sp>
        <p:nvSpPr>
          <p:cNvPr id="947" name="p3…"/>
          <p:cNvSpPr/>
          <p:nvPr/>
        </p:nvSpPr>
        <p:spPr>
          <a:xfrm>
            <a:off x="11387166" y="4857065"/>
            <a:ext cx="2272704" cy="2400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p3</a:t>
            </a:r>
          </a:p>
          <a:p>
            <a:pPr algn="l"/>
            <a:r>
              <a:t>wait(s)</a:t>
            </a:r>
          </a:p>
          <a:p>
            <a:pPr algn="l"/>
            <a:r>
              <a:t>block</a:t>
            </a:r>
          </a:p>
        </p:txBody>
      </p:sp>
      <p:sp>
        <p:nvSpPr>
          <p:cNvPr id="948" name="s.value=-2"/>
          <p:cNvSpPr/>
          <p:nvPr/>
        </p:nvSpPr>
        <p:spPr>
          <a:xfrm>
            <a:off x="10968720" y="7545625"/>
            <a:ext cx="310959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s.value=-2</a:t>
            </a:r>
          </a:p>
        </p:txBody>
      </p:sp>
      <p:sp>
        <p:nvSpPr>
          <p:cNvPr id="949" name="等待队列"/>
          <p:cNvSpPr/>
          <p:nvPr/>
        </p:nvSpPr>
        <p:spPr>
          <a:xfrm>
            <a:off x="17792681" y="4944669"/>
            <a:ext cx="3390038"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等待队列</a:t>
            </a:r>
          </a:p>
        </p:txBody>
      </p:sp>
      <p:sp>
        <p:nvSpPr>
          <p:cNvPr id="950" name="p2"/>
          <p:cNvSpPr/>
          <p:nvPr/>
        </p:nvSpPr>
        <p:spPr>
          <a:xfrm>
            <a:off x="17792681" y="5962725"/>
            <a:ext cx="3390038" cy="876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p2</a:t>
            </a:r>
          </a:p>
        </p:txBody>
      </p:sp>
      <p:sp>
        <p:nvSpPr>
          <p:cNvPr id="951" name="p3"/>
          <p:cNvSpPr/>
          <p:nvPr/>
        </p:nvSpPr>
        <p:spPr>
          <a:xfrm>
            <a:off x="17792681" y="6849367"/>
            <a:ext cx="3390038" cy="876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p3</a:t>
            </a:r>
          </a:p>
        </p:txBody>
      </p:sp>
      <p:sp>
        <p:nvSpPr>
          <p:cNvPr id="952" name="线条"/>
          <p:cNvSpPr/>
          <p:nvPr/>
        </p:nvSpPr>
        <p:spPr>
          <a:xfrm>
            <a:off x="4664604" y="6144819"/>
            <a:ext cx="1611702" cy="1"/>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953" name="线条"/>
          <p:cNvSpPr/>
          <p:nvPr/>
        </p:nvSpPr>
        <p:spPr>
          <a:xfrm>
            <a:off x="9366646" y="6144819"/>
            <a:ext cx="1611702" cy="1"/>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954" name="p1…"/>
          <p:cNvSpPr/>
          <p:nvPr/>
        </p:nvSpPr>
        <p:spPr>
          <a:xfrm>
            <a:off x="1770660" y="8521221"/>
            <a:ext cx="3675262" cy="316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p1</a:t>
            </a:r>
          </a:p>
          <a:p>
            <a:pPr algn="l"/>
            <a:r>
              <a:t>CS</a:t>
            </a:r>
          </a:p>
          <a:p>
            <a:pPr algn="l"/>
            <a:r>
              <a:t>signal(s)</a:t>
            </a:r>
          </a:p>
          <a:p>
            <a:pPr algn="l"/>
            <a:r>
              <a:t>wakeup(p2)</a:t>
            </a:r>
          </a:p>
        </p:txBody>
      </p:sp>
      <p:sp>
        <p:nvSpPr>
          <p:cNvPr id="955" name="p2…"/>
          <p:cNvSpPr/>
          <p:nvPr/>
        </p:nvSpPr>
        <p:spPr>
          <a:xfrm>
            <a:off x="8017476" y="8609880"/>
            <a:ext cx="3675262" cy="316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p2</a:t>
            </a:r>
          </a:p>
          <a:p>
            <a:pPr algn="l"/>
            <a:r>
              <a:t>CS</a:t>
            </a:r>
          </a:p>
          <a:p>
            <a:pPr algn="l"/>
            <a:r>
              <a:t>signal(s)</a:t>
            </a:r>
          </a:p>
          <a:p>
            <a:pPr algn="l"/>
            <a:r>
              <a:t>wakeup(p3)</a:t>
            </a:r>
          </a:p>
        </p:txBody>
      </p:sp>
      <p:sp>
        <p:nvSpPr>
          <p:cNvPr id="956" name="s.value=1"/>
          <p:cNvSpPr/>
          <p:nvPr/>
        </p:nvSpPr>
        <p:spPr>
          <a:xfrm>
            <a:off x="14257941" y="11795517"/>
            <a:ext cx="289814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s.value=1</a:t>
            </a:r>
          </a:p>
        </p:txBody>
      </p:sp>
      <p:sp>
        <p:nvSpPr>
          <p:cNvPr id="957" name="s.value=-1"/>
          <p:cNvSpPr/>
          <p:nvPr/>
        </p:nvSpPr>
        <p:spPr>
          <a:xfrm>
            <a:off x="2053493" y="11795517"/>
            <a:ext cx="310959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s.value=-1</a:t>
            </a:r>
          </a:p>
        </p:txBody>
      </p:sp>
      <p:sp>
        <p:nvSpPr>
          <p:cNvPr id="958" name="p3…"/>
          <p:cNvSpPr/>
          <p:nvPr/>
        </p:nvSpPr>
        <p:spPr>
          <a:xfrm>
            <a:off x="14264292" y="8457721"/>
            <a:ext cx="2885441" cy="3289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p3</a:t>
            </a:r>
          </a:p>
          <a:p>
            <a:pPr algn="l"/>
            <a:r>
              <a:t>CS</a:t>
            </a:r>
          </a:p>
          <a:p>
            <a:pPr algn="l"/>
            <a:r>
              <a:t>signal(s)</a:t>
            </a:r>
          </a:p>
          <a:p>
            <a:pPr algn="l"/>
            <a:r>
              <a:t>结束</a:t>
            </a:r>
          </a:p>
        </p:txBody>
      </p:sp>
      <p:sp>
        <p:nvSpPr>
          <p:cNvPr id="959" name="s.value=0"/>
          <p:cNvSpPr/>
          <p:nvPr/>
        </p:nvSpPr>
        <p:spPr>
          <a:xfrm>
            <a:off x="8406036" y="11795517"/>
            <a:ext cx="289814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r>
              <a:t>s.value=0</a:t>
            </a:r>
          </a:p>
        </p:txBody>
      </p:sp>
      <p:sp>
        <p:nvSpPr>
          <p:cNvPr id="960" name="线条"/>
          <p:cNvSpPr/>
          <p:nvPr/>
        </p:nvSpPr>
        <p:spPr>
          <a:xfrm>
            <a:off x="5925848" y="10102371"/>
            <a:ext cx="1611702" cy="1"/>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961" name="线条"/>
          <p:cNvSpPr/>
          <p:nvPr/>
        </p:nvSpPr>
        <p:spPr>
          <a:xfrm>
            <a:off x="12172664" y="10102371"/>
            <a:ext cx="1611702" cy="1"/>
          </a:xfrm>
          <a:prstGeom prst="line">
            <a:avLst/>
          </a:prstGeom>
          <a:ln w="63500">
            <a:solidFill>
              <a:srgbClr val="000000"/>
            </a:solidFill>
            <a:miter lim="400000"/>
            <a:tailEnd type="triangle"/>
          </a:ln>
        </p:spPr>
        <p:txBody>
          <a:bodyPr lIns="50800" tIns="50800" rIns="50800" bIns="50800" anchor="ctr"/>
          <a:lstStyle/>
          <a:p>
            <a:pPr>
              <a:defRPr sz="3200"/>
            </a:pPr>
            <a:endParaRPr/>
          </a:p>
        </p:txBody>
      </p:sp>
      <p:grpSp>
        <p:nvGrpSpPr>
          <p:cNvPr id="964" name="例题1"/>
          <p:cNvGrpSpPr/>
          <p:nvPr/>
        </p:nvGrpSpPr>
        <p:grpSpPr>
          <a:xfrm>
            <a:off x="855934" y="957062"/>
            <a:ext cx="1889761" cy="1143001"/>
            <a:chOff x="0" y="0"/>
            <a:chExt cx="1889760" cy="1143000"/>
          </a:xfrm>
        </p:grpSpPr>
        <p:sp>
          <p:nvSpPr>
            <p:cNvPr id="963" name="例题1"/>
            <p:cNvSpPr/>
            <p:nvPr/>
          </p:nvSpPr>
          <p:spPr>
            <a:xfrm>
              <a:off x="38099" y="38100"/>
              <a:ext cx="1813562"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例题1</a:t>
              </a:r>
            </a:p>
          </p:txBody>
        </p:sp>
        <p:pic>
          <p:nvPicPr>
            <p:cNvPr id="962" name="例题1" descr="例题1"/>
            <p:cNvPicPr>
              <a:picLocks/>
            </p:cNvPicPr>
            <p:nvPr/>
          </p:nvPicPr>
          <p:blipFill>
            <a:blip r:embed="rId2">
              <a:extLst/>
            </a:blip>
            <a:stretch>
              <a:fillRect/>
            </a:stretch>
          </p:blipFill>
          <p:spPr>
            <a:xfrm>
              <a:off x="-1" y="-1"/>
              <a:ext cx="1889762" cy="1143001"/>
            </a:xfrm>
            <a:prstGeom prst="rect">
              <a:avLst/>
            </a:prstGeom>
            <a:effectLst/>
          </p:spPr>
        </p:pic>
      </p:grpSp>
      <p:sp>
        <p:nvSpPr>
          <p:cNvPr id="965" name="实现进程互斥"/>
          <p:cNvSpPr/>
          <p:nvPr/>
        </p:nvSpPr>
        <p:spPr>
          <a:xfrm>
            <a:off x="10223500" y="1015508"/>
            <a:ext cx="393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实现进程互斥</a:t>
            </a:r>
          </a:p>
        </p:txBody>
      </p:sp>
      <p:pic>
        <p:nvPicPr>
          <p:cNvPr id="967" name="屏幕快照 2019-03-05 下午4.41.29.png" descr="屏幕快照 2019-03-05 下午4.41.29.png"/>
          <p:cNvPicPr>
            <a:picLocks noChangeAspect="1"/>
          </p:cNvPicPr>
          <p:nvPr/>
        </p:nvPicPr>
        <p:blipFill>
          <a:blip r:embed="rId3">
            <a:extLst/>
          </a:blip>
          <a:stretch>
            <a:fillRect/>
          </a:stretch>
        </p:blipFill>
        <p:spPr>
          <a:xfrm>
            <a:off x="19299311" y="947758"/>
            <a:ext cx="4520072" cy="1028172"/>
          </a:xfrm>
          <a:prstGeom prst="rect">
            <a:avLst/>
          </a:prstGeom>
          <a:ln w="12700">
            <a:miter lim="400000"/>
          </a:ln>
        </p:spPr>
      </p:pic>
      <p:sp>
        <p:nvSpPr>
          <p:cNvPr id="32" name="2.4.3.1 整型信号量机制"/>
          <p:cNvSpPr/>
          <p:nvPr/>
        </p:nvSpPr>
        <p:spPr>
          <a:xfrm>
            <a:off x="256574" y="114119"/>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1">
                    <a:lumMod val="75000"/>
                  </a:schemeClr>
                </a:solidFill>
                <a:latin typeface="SimSun" charset="-122"/>
                <a:ea typeface="SimSun" charset="-122"/>
                <a:cs typeface="SimSun" charset="-122"/>
              </a:rPr>
              <a:t>2.4.3.2</a:t>
            </a:r>
            <a:r>
              <a:rPr lang="zh-CN" altLang="en-US" dirty="0">
                <a:solidFill>
                  <a:schemeClr val="bg1">
                    <a:lumMod val="75000"/>
                  </a:schemeClr>
                </a:solidFill>
                <a:latin typeface="SimSun" charset="-122"/>
                <a:ea typeface="SimSun" charset="-122"/>
                <a:cs typeface="SimSun" charset="-122"/>
              </a:rPr>
              <a:t>记录型信号量机制</a:t>
            </a:r>
            <a:endParaRPr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17595660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7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971"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972" name="爸爸擀饼🥞，妈妈烙饼🥞，面板上只能容纳两张擀好的饼，只有当面板上有空闲空间时，爸爸才能把擀好的饼放在面板上，只有当面板上有饼时，妈妈才能从面板上取饼。试采用信号量机制实现爸爸和妈妈进程的同步。"/>
          <p:cNvSpPr/>
          <p:nvPr/>
        </p:nvSpPr>
        <p:spPr>
          <a:xfrm>
            <a:off x="937577" y="2488895"/>
            <a:ext cx="22508845" cy="294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10000"/>
              </a:lnSpc>
            </a:lvl1pPr>
          </a:lstStyle>
          <a:p>
            <a:r>
              <a:t>爸爸擀饼🥞，妈妈烙饼🥞，面板上只能容纳两张擀好的饼，只有当面板上有空闲空间时，爸爸才能把擀好的饼放在面板上，只有当面板上有饼时，妈妈才能从面板上取饼。试采用信号量机制实现爸爸和妈妈进程的同步。</a:t>
            </a:r>
          </a:p>
        </p:txBody>
      </p:sp>
      <p:grpSp>
        <p:nvGrpSpPr>
          <p:cNvPr id="975" name="例题2"/>
          <p:cNvGrpSpPr/>
          <p:nvPr/>
        </p:nvGrpSpPr>
        <p:grpSpPr>
          <a:xfrm>
            <a:off x="855934" y="957062"/>
            <a:ext cx="1889761" cy="1143001"/>
            <a:chOff x="0" y="0"/>
            <a:chExt cx="1889760" cy="1143000"/>
          </a:xfrm>
        </p:grpSpPr>
        <p:sp>
          <p:nvSpPr>
            <p:cNvPr id="974" name="例题2"/>
            <p:cNvSpPr/>
            <p:nvPr/>
          </p:nvSpPr>
          <p:spPr>
            <a:xfrm>
              <a:off x="38099" y="38100"/>
              <a:ext cx="1813562"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例题2</a:t>
              </a:r>
            </a:p>
          </p:txBody>
        </p:sp>
        <p:pic>
          <p:nvPicPr>
            <p:cNvPr id="973" name="例题2" descr="例题2"/>
            <p:cNvPicPr>
              <a:picLocks/>
            </p:cNvPicPr>
            <p:nvPr/>
          </p:nvPicPr>
          <p:blipFill>
            <a:blip r:embed="rId3">
              <a:extLst/>
            </a:blip>
            <a:stretch>
              <a:fillRect/>
            </a:stretch>
          </p:blipFill>
          <p:spPr>
            <a:xfrm>
              <a:off x="-1" y="-1"/>
              <a:ext cx="1889762" cy="1143001"/>
            </a:xfrm>
            <a:prstGeom prst="rect">
              <a:avLst/>
            </a:prstGeom>
            <a:effectLst/>
          </p:spPr>
        </p:pic>
      </p:grpSp>
      <p:sp>
        <p:nvSpPr>
          <p:cNvPr id="976" name="实现进程协调"/>
          <p:cNvSpPr/>
          <p:nvPr/>
        </p:nvSpPr>
        <p:spPr>
          <a:xfrm>
            <a:off x="10223500" y="1015508"/>
            <a:ext cx="393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实现进程协调</a:t>
            </a:r>
          </a:p>
        </p:txBody>
      </p:sp>
      <p:pic>
        <p:nvPicPr>
          <p:cNvPr id="978" name="屏幕快照 2019-03-05 下午4.41.29.png" descr="屏幕快照 2019-03-05 下午4.41.29.png"/>
          <p:cNvPicPr>
            <a:picLocks noChangeAspect="1"/>
          </p:cNvPicPr>
          <p:nvPr/>
        </p:nvPicPr>
        <p:blipFill>
          <a:blip r:embed="rId4">
            <a:extLst/>
          </a:blip>
          <a:stretch>
            <a:fillRect/>
          </a:stretch>
        </p:blipFill>
        <p:spPr>
          <a:xfrm>
            <a:off x="19299311" y="947758"/>
            <a:ext cx="4520072" cy="1028172"/>
          </a:xfrm>
          <a:prstGeom prst="rect">
            <a:avLst/>
          </a:prstGeom>
          <a:ln w="12700">
            <a:miter lim="400000"/>
          </a:ln>
        </p:spPr>
      </p:pic>
      <p:sp>
        <p:nvSpPr>
          <p:cNvPr id="13" name="2.4.3.1 整型信号量机制"/>
          <p:cNvSpPr/>
          <p:nvPr/>
        </p:nvSpPr>
        <p:spPr>
          <a:xfrm>
            <a:off x="256574" y="114119"/>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1">
                    <a:lumMod val="75000"/>
                  </a:schemeClr>
                </a:solidFill>
                <a:latin typeface="SimSun" charset="-122"/>
                <a:ea typeface="SimSun" charset="-122"/>
                <a:cs typeface="SimSun" charset="-122"/>
              </a:rPr>
              <a:t>2.4.3.2</a:t>
            </a:r>
            <a:r>
              <a:rPr lang="zh-CN" altLang="en-US" dirty="0">
                <a:solidFill>
                  <a:schemeClr val="bg1">
                    <a:lumMod val="75000"/>
                  </a:schemeClr>
                </a:solidFill>
                <a:latin typeface="SimSun" charset="-122"/>
                <a:ea typeface="SimSun" charset="-122"/>
                <a:cs typeface="SimSun" charset="-122"/>
              </a:rPr>
              <a:t>记录型信号量机制</a:t>
            </a:r>
            <a:endParaRPr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21771193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8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984"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985" name="爸爸擀饼🥞，妈妈烙饼🥞，面板上只能容纳两张擀好的饼，只有当面板上有空闲空间时，爸爸才能把擀好的饼放在面板上，只有当面板上有饼时，妈妈才能从面板上取饼。试采用信号量机制实现爸爸和妈妈进程的同步。"/>
          <p:cNvSpPr/>
          <p:nvPr/>
        </p:nvSpPr>
        <p:spPr>
          <a:xfrm>
            <a:off x="937577" y="2488895"/>
            <a:ext cx="22508845" cy="294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10000"/>
              </a:lnSpc>
            </a:lvl1pPr>
          </a:lstStyle>
          <a:p>
            <a:r>
              <a:t>爸爸擀饼🥞，妈妈烙饼🥞，面板上只能容纳两张擀好的饼，只有当面板上有空闲空间时，爸爸才能把擀好的饼放在面板上，只有当面板上有饼时，妈妈才能从面板上取饼。试采用信号量机制实现爸爸和妈妈进程的同步。</a:t>
            </a:r>
          </a:p>
        </p:txBody>
      </p:sp>
      <p:sp>
        <p:nvSpPr>
          <p:cNvPr id="986" name="Var empty，full  semaphore;"/>
          <p:cNvSpPr/>
          <p:nvPr/>
        </p:nvSpPr>
        <p:spPr>
          <a:xfrm>
            <a:off x="938918" y="5824128"/>
            <a:ext cx="81483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Var empty，full  semaphore;</a:t>
            </a:r>
          </a:p>
        </p:txBody>
      </p:sp>
      <p:sp>
        <p:nvSpPr>
          <p:cNvPr id="987" name="empty.value=2;"/>
          <p:cNvSpPr/>
          <p:nvPr/>
        </p:nvSpPr>
        <p:spPr>
          <a:xfrm>
            <a:off x="999790" y="7145226"/>
            <a:ext cx="446278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empty.value=2;</a:t>
            </a:r>
          </a:p>
        </p:txBody>
      </p:sp>
      <p:sp>
        <p:nvSpPr>
          <p:cNvPr id="988" name="full.value=0;"/>
          <p:cNvSpPr/>
          <p:nvPr/>
        </p:nvSpPr>
        <p:spPr>
          <a:xfrm>
            <a:off x="1008794" y="8339325"/>
            <a:ext cx="356870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full.value=0;</a:t>
            </a:r>
          </a:p>
        </p:txBody>
      </p:sp>
      <p:grpSp>
        <p:nvGrpSpPr>
          <p:cNvPr id="991" name="例题2"/>
          <p:cNvGrpSpPr/>
          <p:nvPr/>
        </p:nvGrpSpPr>
        <p:grpSpPr>
          <a:xfrm>
            <a:off x="855934" y="957062"/>
            <a:ext cx="1889761" cy="1143001"/>
            <a:chOff x="0" y="0"/>
            <a:chExt cx="1889760" cy="1143000"/>
          </a:xfrm>
        </p:grpSpPr>
        <p:sp>
          <p:nvSpPr>
            <p:cNvPr id="990" name="例题2"/>
            <p:cNvSpPr/>
            <p:nvPr/>
          </p:nvSpPr>
          <p:spPr>
            <a:xfrm>
              <a:off x="38099" y="38100"/>
              <a:ext cx="1813562"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例题2</a:t>
              </a:r>
            </a:p>
          </p:txBody>
        </p:sp>
        <p:pic>
          <p:nvPicPr>
            <p:cNvPr id="989" name="例题2" descr="例题2"/>
            <p:cNvPicPr>
              <a:picLocks/>
            </p:cNvPicPr>
            <p:nvPr/>
          </p:nvPicPr>
          <p:blipFill>
            <a:blip r:embed="rId3">
              <a:extLst/>
            </a:blip>
            <a:stretch>
              <a:fillRect/>
            </a:stretch>
          </p:blipFill>
          <p:spPr>
            <a:xfrm>
              <a:off x="-1" y="-1"/>
              <a:ext cx="1889762" cy="1143001"/>
            </a:xfrm>
            <a:prstGeom prst="rect">
              <a:avLst/>
            </a:prstGeom>
            <a:effectLst/>
          </p:spPr>
        </p:pic>
      </p:grpSp>
      <p:sp>
        <p:nvSpPr>
          <p:cNvPr id="992" name="实现进程协调"/>
          <p:cNvSpPr/>
          <p:nvPr/>
        </p:nvSpPr>
        <p:spPr>
          <a:xfrm>
            <a:off x="10223500" y="1015508"/>
            <a:ext cx="393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实现进程协调</a:t>
            </a:r>
          </a:p>
        </p:txBody>
      </p:sp>
      <p:pic>
        <p:nvPicPr>
          <p:cNvPr id="994" name="屏幕快照 2019-03-05 下午4.41.29.png" descr="屏幕快照 2019-03-05 下午4.41.29.png"/>
          <p:cNvPicPr>
            <a:picLocks noChangeAspect="1"/>
          </p:cNvPicPr>
          <p:nvPr/>
        </p:nvPicPr>
        <p:blipFill>
          <a:blip r:embed="rId4">
            <a:extLst/>
          </a:blip>
          <a:stretch>
            <a:fillRect/>
          </a:stretch>
        </p:blipFill>
        <p:spPr>
          <a:xfrm>
            <a:off x="19299311" y="947758"/>
            <a:ext cx="4520072" cy="1028172"/>
          </a:xfrm>
          <a:prstGeom prst="rect">
            <a:avLst/>
          </a:prstGeom>
          <a:ln w="12700">
            <a:miter lim="400000"/>
          </a:ln>
        </p:spPr>
      </p:pic>
      <p:sp>
        <p:nvSpPr>
          <p:cNvPr id="16" name="2.4.3.1 整型信号量机制"/>
          <p:cNvSpPr/>
          <p:nvPr/>
        </p:nvSpPr>
        <p:spPr>
          <a:xfrm>
            <a:off x="256574" y="114119"/>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1">
                    <a:lumMod val="75000"/>
                  </a:schemeClr>
                </a:solidFill>
                <a:latin typeface="SimSun" charset="-122"/>
                <a:ea typeface="SimSun" charset="-122"/>
                <a:cs typeface="SimSun" charset="-122"/>
              </a:rPr>
              <a:t>2.4.3.2</a:t>
            </a:r>
            <a:r>
              <a:rPr lang="zh-CN" altLang="en-US" dirty="0">
                <a:solidFill>
                  <a:schemeClr val="bg1">
                    <a:lumMod val="75000"/>
                  </a:schemeClr>
                </a:solidFill>
                <a:latin typeface="SimSun" charset="-122"/>
                <a:ea typeface="SimSun" charset="-122"/>
                <a:cs typeface="SimSun" charset="-122"/>
              </a:rPr>
              <a:t>记录型信号量机制</a:t>
            </a:r>
            <a:endParaRPr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155602335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9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000"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1001" name="爸爸擀饼🥞，妈妈烙饼🥞，面板上只能容纳两张擀好的饼，只有当面板上有空闲空间时，爸爸才能把擀好的饼放在面板上，只有当面板上有饼时，妈妈才能从面板上取饼。试采用信号量机制实现爸爸和妈妈进程的同步。"/>
          <p:cNvSpPr/>
          <p:nvPr/>
        </p:nvSpPr>
        <p:spPr>
          <a:xfrm>
            <a:off x="937577" y="2488895"/>
            <a:ext cx="22508845" cy="294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10000"/>
              </a:lnSpc>
            </a:lvl1pPr>
          </a:lstStyle>
          <a:p>
            <a:r>
              <a:t>爸爸擀饼🥞，妈妈烙饼🥞，面板上只能容纳两张擀好的饼，只有当面板上有空闲空间时，爸爸才能把擀好的饼放在面板上，只有当面板上有饼时，妈妈才能从面板上取饼。试采用信号量机制实现爸爸和妈妈进程的同步。</a:t>
            </a:r>
          </a:p>
        </p:txBody>
      </p:sp>
      <p:sp>
        <p:nvSpPr>
          <p:cNvPr id="1002" name="Var empty，full  semaphore;"/>
          <p:cNvSpPr/>
          <p:nvPr/>
        </p:nvSpPr>
        <p:spPr>
          <a:xfrm>
            <a:off x="938918" y="5824128"/>
            <a:ext cx="81483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Var empty，full  semaphore;</a:t>
            </a:r>
          </a:p>
        </p:txBody>
      </p:sp>
      <p:sp>
        <p:nvSpPr>
          <p:cNvPr id="1003" name="empty.value=2;"/>
          <p:cNvSpPr/>
          <p:nvPr/>
        </p:nvSpPr>
        <p:spPr>
          <a:xfrm>
            <a:off x="999790" y="7145226"/>
            <a:ext cx="446278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empty.value=2;</a:t>
            </a:r>
          </a:p>
        </p:txBody>
      </p:sp>
      <p:sp>
        <p:nvSpPr>
          <p:cNvPr id="1004" name="full.value=0;"/>
          <p:cNvSpPr/>
          <p:nvPr/>
        </p:nvSpPr>
        <p:spPr>
          <a:xfrm>
            <a:off x="1008794" y="8339325"/>
            <a:ext cx="356870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full.value=0;</a:t>
            </a:r>
          </a:p>
        </p:txBody>
      </p:sp>
      <p:sp>
        <p:nvSpPr>
          <p:cNvPr id="1005" name="{…"/>
          <p:cNvSpPr/>
          <p:nvPr/>
        </p:nvSpPr>
        <p:spPr>
          <a:xfrm>
            <a:off x="9925576" y="6840388"/>
            <a:ext cx="6484807" cy="4940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a:t>
            </a:r>
          </a:p>
          <a:p>
            <a:pPr algn="l"/>
            <a:r>
              <a:t>   擀饼；</a:t>
            </a:r>
          </a:p>
          <a:p>
            <a:pPr algn="l"/>
            <a:r>
              <a:t>   wait(empty);</a:t>
            </a:r>
          </a:p>
          <a:p>
            <a:pPr algn="l"/>
            <a:r>
              <a:t>   放饼；</a:t>
            </a:r>
          </a:p>
          <a:p>
            <a:pPr algn="l"/>
            <a:r>
              <a:t>   signal(full);</a:t>
            </a:r>
          </a:p>
          <a:p>
            <a:pPr algn="l"/>
            <a:r>
              <a:t>}</a:t>
            </a:r>
          </a:p>
        </p:txBody>
      </p:sp>
      <p:sp>
        <p:nvSpPr>
          <p:cNvPr id="1006" name="爸爸进程如下："/>
          <p:cNvSpPr/>
          <p:nvPr/>
        </p:nvSpPr>
        <p:spPr>
          <a:xfrm>
            <a:off x="9888014" y="5899032"/>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爸爸进程如下：</a:t>
            </a:r>
          </a:p>
        </p:txBody>
      </p:sp>
      <p:sp>
        <p:nvSpPr>
          <p:cNvPr id="1007" name="{…"/>
          <p:cNvSpPr/>
          <p:nvPr/>
        </p:nvSpPr>
        <p:spPr>
          <a:xfrm>
            <a:off x="17134156" y="6840388"/>
            <a:ext cx="6484807" cy="4940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a:t>
            </a:r>
          </a:p>
          <a:p>
            <a:pPr algn="l"/>
            <a:r>
              <a:t>   wait(full);</a:t>
            </a:r>
          </a:p>
          <a:p>
            <a:pPr algn="l"/>
            <a:r>
              <a:t>   取饼；</a:t>
            </a:r>
          </a:p>
          <a:p>
            <a:pPr algn="l"/>
            <a:r>
              <a:t>   signal(empty);</a:t>
            </a:r>
          </a:p>
          <a:p>
            <a:pPr algn="l"/>
            <a:r>
              <a:t>   烙饼；</a:t>
            </a:r>
          </a:p>
          <a:p>
            <a:pPr algn="l"/>
            <a:r>
              <a:t>}</a:t>
            </a:r>
          </a:p>
        </p:txBody>
      </p:sp>
      <p:sp>
        <p:nvSpPr>
          <p:cNvPr id="1008" name="妈妈进程如下："/>
          <p:cNvSpPr/>
          <p:nvPr/>
        </p:nvSpPr>
        <p:spPr>
          <a:xfrm>
            <a:off x="17096594" y="5899032"/>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妈妈进程如下：</a:t>
            </a:r>
          </a:p>
        </p:txBody>
      </p:sp>
      <p:grpSp>
        <p:nvGrpSpPr>
          <p:cNvPr id="1011" name="例题2"/>
          <p:cNvGrpSpPr/>
          <p:nvPr/>
        </p:nvGrpSpPr>
        <p:grpSpPr>
          <a:xfrm>
            <a:off x="855934" y="957062"/>
            <a:ext cx="1889761" cy="1143001"/>
            <a:chOff x="0" y="0"/>
            <a:chExt cx="1889760" cy="1143000"/>
          </a:xfrm>
        </p:grpSpPr>
        <p:sp>
          <p:nvSpPr>
            <p:cNvPr id="1010" name="例题2"/>
            <p:cNvSpPr/>
            <p:nvPr/>
          </p:nvSpPr>
          <p:spPr>
            <a:xfrm>
              <a:off x="38099" y="38100"/>
              <a:ext cx="1813562"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例题2</a:t>
              </a:r>
            </a:p>
          </p:txBody>
        </p:sp>
        <p:pic>
          <p:nvPicPr>
            <p:cNvPr id="1009" name="例题2" descr="例题2"/>
            <p:cNvPicPr>
              <a:picLocks/>
            </p:cNvPicPr>
            <p:nvPr/>
          </p:nvPicPr>
          <p:blipFill>
            <a:blip r:embed="rId3">
              <a:extLst/>
            </a:blip>
            <a:stretch>
              <a:fillRect/>
            </a:stretch>
          </p:blipFill>
          <p:spPr>
            <a:xfrm>
              <a:off x="-1" y="-1"/>
              <a:ext cx="1889762" cy="1143001"/>
            </a:xfrm>
            <a:prstGeom prst="rect">
              <a:avLst/>
            </a:prstGeom>
            <a:effectLst/>
          </p:spPr>
        </p:pic>
      </p:grpSp>
      <p:sp>
        <p:nvSpPr>
          <p:cNvPr id="1012" name="实现进程协调"/>
          <p:cNvSpPr/>
          <p:nvPr/>
        </p:nvSpPr>
        <p:spPr>
          <a:xfrm>
            <a:off x="10223500" y="1015508"/>
            <a:ext cx="393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实现进程协调</a:t>
            </a:r>
          </a:p>
        </p:txBody>
      </p:sp>
      <p:pic>
        <p:nvPicPr>
          <p:cNvPr id="1014" name="屏幕快照 2019-03-05 下午4.41.29.png" descr="屏幕快照 2019-03-05 下午4.41.29.png"/>
          <p:cNvPicPr>
            <a:picLocks noChangeAspect="1"/>
          </p:cNvPicPr>
          <p:nvPr/>
        </p:nvPicPr>
        <p:blipFill>
          <a:blip r:embed="rId4">
            <a:extLst/>
          </a:blip>
          <a:stretch>
            <a:fillRect/>
          </a:stretch>
        </p:blipFill>
        <p:spPr>
          <a:xfrm>
            <a:off x="19299311" y="947758"/>
            <a:ext cx="4520072" cy="1028172"/>
          </a:xfrm>
          <a:prstGeom prst="rect">
            <a:avLst/>
          </a:prstGeom>
          <a:ln w="12700">
            <a:miter lim="400000"/>
          </a:ln>
        </p:spPr>
      </p:pic>
      <p:sp>
        <p:nvSpPr>
          <p:cNvPr id="20" name="2.4.3.1 整型信号量机制"/>
          <p:cNvSpPr/>
          <p:nvPr/>
        </p:nvSpPr>
        <p:spPr>
          <a:xfrm>
            <a:off x="256574" y="114119"/>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1">
                    <a:lumMod val="75000"/>
                  </a:schemeClr>
                </a:solidFill>
                <a:latin typeface="SimSun" charset="-122"/>
                <a:ea typeface="SimSun" charset="-122"/>
                <a:cs typeface="SimSun" charset="-122"/>
              </a:rPr>
              <a:t>2.4.3.2</a:t>
            </a:r>
            <a:r>
              <a:rPr lang="zh-CN" altLang="en-US" dirty="0">
                <a:solidFill>
                  <a:schemeClr val="bg1">
                    <a:lumMod val="75000"/>
                  </a:schemeClr>
                </a:solidFill>
                <a:latin typeface="SimSun" charset="-122"/>
                <a:ea typeface="SimSun" charset="-122"/>
                <a:cs typeface="SimSun" charset="-122"/>
              </a:rPr>
              <a:t>记录型信号量机制</a:t>
            </a:r>
            <a:endParaRPr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89294250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1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020"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1021" name="牛刀小试"/>
          <p:cNvSpPr/>
          <p:nvPr/>
        </p:nvSpPr>
        <p:spPr>
          <a:xfrm>
            <a:off x="1148703" y="10253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022" name="在记录型信号量机制中，当s.value&lt;0时，s.value的绝对值等于（ ）…"/>
          <p:cNvSpPr/>
          <p:nvPr/>
        </p:nvSpPr>
        <p:spPr>
          <a:xfrm>
            <a:off x="2789634" y="4292600"/>
            <a:ext cx="18804732"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在记录型信号量机制中，当s.value&lt;0时，s.value的绝对值等于（ ）</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某资源的等待队列中全部进程的数量</a:t>
            </a:r>
          </a:p>
          <a:p>
            <a:pPr algn="l">
              <a:defRPr sz="4800">
                <a:latin typeface="Lantinghei SC Extralight"/>
                <a:ea typeface="Lantinghei SC Extralight"/>
                <a:cs typeface="Lantinghei SC Extralight"/>
                <a:sym typeface="Lantinghei SC Extralight"/>
              </a:defRPr>
            </a:pPr>
            <a:r>
              <a:t>B. 某资源的执行进程的数量</a:t>
            </a:r>
          </a:p>
          <a:p>
            <a:pPr algn="l">
              <a:defRPr sz="4800">
                <a:latin typeface="Lantinghei SC Extralight"/>
                <a:ea typeface="Lantinghei SC Extralight"/>
                <a:cs typeface="Lantinghei SC Extralight"/>
                <a:sym typeface="Lantinghei SC Extralight"/>
              </a:defRPr>
            </a:pPr>
            <a:r>
              <a:t>C. 某资源的等待队列中阻就绪进程的数量</a:t>
            </a:r>
          </a:p>
          <a:p>
            <a:pPr algn="l">
              <a:defRPr sz="4800">
                <a:latin typeface="Lantinghei SC Extralight"/>
                <a:ea typeface="Lantinghei SC Extralight"/>
                <a:cs typeface="Lantinghei SC Extralight"/>
                <a:sym typeface="Lantinghei SC Extralight"/>
              </a:defRPr>
            </a:pPr>
            <a:r>
              <a:t>D. 某资源的等待队列中阻塞进程的数量</a:t>
            </a:r>
          </a:p>
        </p:txBody>
      </p:sp>
      <p:sp>
        <p:nvSpPr>
          <p:cNvPr id="8" name="2.4.3.1 整型信号量机制"/>
          <p:cNvSpPr/>
          <p:nvPr/>
        </p:nvSpPr>
        <p:spPr>
          <a:xfrm>
            <a:off x="256574" y="114119"/>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1">
                    <a:lumMod val="75000"/>
                  </a:schemeClr>
                </a:solidFill>
                <a:latin typeface="SimSun" charset="-122"/>
                <a:ea typeface="SimSun" charset="-122"/>
                <a:cs typeface="SimSun" charset="-122"/>
              </a:rPr>
              <a:t>2.4.3.2</a:t>
            </a:r>
            <a:r>
              <a:rPr lang="zh-CN" altLang="en-US" dirty="0">
                <a:solidFill>
                  <a:schemeClr val="bg1">
                    <a:lumMod val="75000"/>
                  </a:schemeClr>
                </a:solidFill>
                <a:latin typeface="SimSun" charset="-122"/>
                <a:ea typeface="SimSun" charset="-122"/>
                <a:cs typeface="SimSun" charset="-122"/>
              </a:rPr>
              <a:t>记录型信号量机制</a:t>
            </a:r>
            <a:endParaRPr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10032649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2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026"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1027" name="牛刀小试"/>
          <p:cNvSpPr/>
          <p:nvPr/>
        </p:nvSpPr>
        <p:spPr>
          <a:xfrm>
            <a:off x="1148703" y="10253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028" name="在记录型信号量机制中，当s.value&lt;0时，s.value的绝对值等于（D）…"/>
          <p:cNvSpPr/>
          <p:nvPr/>
        </p:nvSpPr>
        <p:spPr>
          <a:xfrm>
            <a:off x="2789634" y="4292600"/>
            <a:ext cx="19135726"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在记录型信号量机制中，当s.value&lt;0时，s.value的绝对值等于（</a:t>
            </a:r>
            <a:r>
              <a:rPr>
                <a:solidFill>
                  <a:schemeClr val="accent5"/>
                </a:solidFill>
                <a:latin typeface="Lantinghei SC Demibold"/>
                <a:ea typeface="Lantinghei SC Demibold"/>
                <a:cs typeface="Lantinghei SC Demibold"/>
                <a:sym typeface="Lantinghei SC Demibold"/>
              </a:rPr>
              <a:t>D</a:t>
            </a:r>
            <a:r>
              <a:t>）</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某资源的等待队列中全部进程的数量</a:t>
            </a:r>
          </a:p>
          <a:p>
            <a:pPr algn="l">
              <a:defRPr sz="4800">
                <a:latin typeface="Lantinghei SC Extralight"/>
                <a:ea typeface="Lantinghei SC Extralight"/>
                <a:cs typeface="Lantinghei SC Extralight"/>
                <a:sym typeface="Lantinghei SC Extralight"/>
              </a:defRPr>
            </a:pPr>
            <a:r>
              <a:t>B. 某资源的执行进程的数量</a:t>
            </a:r>
          </a:p>
          <a:p>
            <a:pPr algn="l">
              <a:defRPr sz="4800">
                <a:latin typeface="Lantinghei SC Extralight"/>
                <a:ea typeface="Lantinghei SC Extralight"/>
                <a:cs typeface="Lantinghei SC Extralight"/>
                <a:sym typeface="Lantinghei SC Extralight"/>
              </a:defRPr>
            </a:pPr>
            <a:r>
              <a:t>C. 某资源的等待队列中阻就绪进程的数量</a:t>
            </a:r>
          </a:p>
          <a:p>
            <a:pPr algn="l">
              <a:defRPr sz="4800">
                <a:solidFill>
                  <a:schemeClr val="accent5"/>
                </a:solidFill>
                <a:latin typeface="Lantinghei SC Extralight"/>
                <a:ea typeface="Lantinghei SC Extralight"/>
                <a:cs typeface="Lantinghei SC Extralight"/>
                <a:sym typeface="Lantinghei SC Extralight"/>
              </a:defRPr>
            </a:pPr>
            <a:r>
              <a:t>D. 某资源的等待队列中阻塞进程的数量</a:t>
            </a:r>
          </a:p>
        </p:txBody>
      </p:sp>
      <p:sp>
        <p:nvSpPr>
          <p:cNvPr id="8" name="2.4.3.1 整型信号量机制"/>
          <p:cNvSpPr/>
          <p:nvPr/>
        </p:nvSpPr>
        <p:spPr>
          <a:xfrm>
            <a:off x="256574" y="114119"/>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1">
                    <a:lumMod val="75000"/>
                  </a:schemeClr>
                </a:solidFill>
                <a:latin typeface="SimSun" charset="-122"/>
                <a:ea typeface="SimSun" charset="-122"/>
                <a:cs typeface="SimSun" charset="-122"/>
              </a:rPr>
              <a:t>2.4.3.2</a:t>
            </a:r>
            <a:r>
              <a:rPr lang="zh-CN" altLang="en-US" dirty="0">
                <a:solidFill>
                  <a:schemeClr val="bg1">
                    <a:lumMod val="75000"/>
                  </a:schemeClr>
                </a:solidFill>
                <a:latin typeface="SimSun" charset="-122"/>
                <a:ea typeface="SimSun" charset="-122"/>
                <a:cs typeface="SimSun" charset="-122"/>
              </a:rPr>
              <a:t>记录型信号量机制</a:t>
            </a:r>
            <a:endParaRPr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41267134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1"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72" name="1 进程的描述"/>
          <p:cNvSpPr/>
          <p:nvPr/>
        </p:nvSpPr>
        <p:spPr>
          <a:xfrm>
            <a:off x="9349067" y="3617302"/>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进程的描述</a:t>
            </a:r>
          </a:p>
        </p:txBody>
      </p:sp>
      <p:sp>
        <p:nvSpPr>
          <p:cNvPr id="73" name="2 进程的控制"/>
          <p:cNvSpPr/>
          <p:nvPr/>
        </p:nvSpPr>
        <p:spPr>
          <a:xfrm>
            <a:off x="9349067" y="4680348"/>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进程的控制</a:t>
            </a:r>
          </a:p>
        </p:txBody>
      </p:sp>
      <p:sp>
        <p:nvSpPr>
          <p:cNvPr id="74" name="3 操作系统内核"/>
          <p:cNvSpPr/>
          <p:nvPr/>
        </p:nvSpPr>
        <p:spPr>
          <a:xfrm>
            <a:off x="9349067" y="574339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操作系统内核</a:t>
            </a:r>
          </a:p>
        </p:txBody>
      </p:sp>
      <p:sp>
        <p:nvSpPr>
          <p:cNvPr id="75" name="4 进程同步"/>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进程同步</a:t>
            </a:r>
          </a:p>
        </p:txBody>
      </p:sp>
      <p:sp>
        <p:nvSpPr>
          <p:cNvPr id="76" name="5 进程通信"/>
          <p:cNvSpPr/>
          <p:nvPr/>
        </p:nvSpPr>
        <p:spPr>
          <a:xfrm>
            <a:off x="9349067" y="7869486"/>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进程通信</a:t>
            </a:r>
          </a:p>
        </p:txBody>
      </p:sp>
      <p:sp>
        <p:nvSpPr>
          <p:cNvPr id="77" name="6 线程"/>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线程</a:t>
            </a:r>
          </a:p>
        </p:txBody>
      </p:sp>
      <p:sp>
        <p:nvSpPr>
          <p:cNvPr id="7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9"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2852" y="1531619"/>
            <a:ext cx="9261764" cy="10549642"/>
          </a:xfrm>
          <a:prstGeom prst="rect">
            <a:avLst/>
          </a:prstGeom>
        </p:spPr>
      </p:pic>
    </p:spTree>
    <p:extLst>
      <p:ext uri="{BB962C8B-B14F-4D97-AF65-F5344CB8AC3E}">
        <p14:creationId xmlns:p14="http://schemas.microsoft.com/office/powerpoint/2010/main" val="47489946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31"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032"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1033" name="牛刀小试"/>
          <p:cNvSpPr/>
          <p:nvPr/>
        </p:nvSpPr>
        <p:spPr>
          <a:xfrm>
            <a:off x="1148703" y="10253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034" name="1804…"/>
          <p:cNvSpPr/>
          <p:nvPr/>
        </p:nvSpPr>
        <p:spPr>
          <a:xfrm>
            <a:off x="1870352" y="5025555"/>
            <a:ext cx="20643295" cy="345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1804</a:t>
            </a:r>
          </a:p>
          <a:p>
            <a:pPr algn="l">
              <a:defRPr sz="4800">
                <a:latin typeface="Lantinghei SC Extralight"/>
                <a:ea typeface="Lantinghei SC Extralight"/>
                <a:cs typeface="Lantinghei SC Extralight"/>
                <a:sym typeface="Lantinghei SC Extralight"/>
              </a:defRPr>
            </a:pPr>
            <a:r>
              <a:t>设某一临界区对应的记录型信号量mutex，其初值为1（即mutex.value=1），当mutex.value=-2时，表示有____个进程在临界区内，有____个进程等待进入临界区。</a:t>
            </a:r>
          </a:p>
        </p:txBody>
      </p:sp>
      <p:sp>
        <p:nvSpPr>
          <p:cNvPr id="8" name="2.4.3.1 整型信号量机制"/>
          <p:cNvSpPr/>
          <p:nvPr/>
        </p:nvSpPr>
        <p:spPr>
          <a:xfrm>
            <a:off x="256574" y="114119"/>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1">
                    <a:lumMod val="75000"/>
                  </a:schemeClr>
                </a:solidFill>
                <a:latin typeface="SimSun" charset="-122"/>
                <a:ea typeface="SimSun" charset="-122"/>
                <a:cs typeface="SimSun" charset="-122"/>
              </a:rPr>
              <a:t>2.4.3.2</a:t>
            </a:r>
            <a:r>
              <a:rPr lang="zh-CN" altLang="en-US" dirty="0">
                <a:solidFill>
                  <a:schemeClr val="bg1">
                    <a:lumMod val="75000"/>
                  </a:schemeClr>
                </a:solidFill>
                <a:latin typeface="SimSun" charset="-122"/>
                <a:ea typeface="SimSun" charset="-122"/>
                <a:cs typeface="SimSun" charset="-122"/>
              </a:rPr>
              <a:t>记录型信号量机制</a:t>
            </a:r>
            <a:endParaRPr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1542548831"/>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3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038"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1039" name="牛刀小试"/>
          <p:cNvSpPr/>
          <p:nvPr/>
        </p:nvSpPr>
        <p:spPr>
          <a:xfrm>
            <a:off x="1148703" y="10253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040" name="1804…"/>
          <p:cNvSpPr/>
          <p:nvPr/>
        </p:nvSpPr>
        <p:spPr>
          <a:xfrm>
            <a:off x="1870352" y="5025555"/>
            <a:ext cx="20643295" cy="345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1804</a:t>
            </a:r>
          </a:p>
          <a:p>
            <a:pPr algn="l">
              <a:defRPr sz="4800">
                <a:latin typeface="Lantinghei SC Extralight"/>
                <a:ea typeface="Lantinghei SC Extralight"/>
                <a:cs typeface="Lantinghei SC Extralight"/>
                <a:sym typeface="Lantinghei SC Extralight"/>
              </a:defRPr>
            </a:pPr>
            <a:r>
              <a:t>设某一临界区对应的记录型信号量mutex，其初值为1（即mutex.value=1），当mutex.value=-2时，表示有____个进程在临界区内，有____个进程等待进入临界区。</a:t>
            </a:r>
          </a:p>
        </p:txBody>
      </p:sp>
      <p:sp>
        <p:nvSpPr>
          <p:cNvPr id="1041" name="1"/>
          <p:cNvSpPr/>
          <p:nvPr/>
        </p:nvSpPr>
        <p:spPr>
          <a:xfrm>
            <a:off x="10848351" y="664993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1</a:t>
            </a:r>
          </a:p>
        </p:txBody>
      </p:sp>
      <p:sp>
        <p:nvSpPr>
          <p:cNvPr id="1042" name="2"/>
          <p:cNvSpPr/>
          <p:nvPr/>
        </p:nvSpPr>
        <p:spPr>
          <a:xfrm>
            <a:off x="18543639" y="664993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10" name="2.4.3.1 整型信号量机制"/>
          <p:cNvSpPr/>
          <p:nvPr/>
        </p:nvSpPr>
        <p:spPr>
          <a:xfrm>
            <a:off x="256574" y="114119"/>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1">
                    <a:lumMod val="75000"/>
                  </a:schemeClr>
                </a:solidFill>
                <a:latin typeface="SimSun" charset="-122"/>
                <a:ea typeface="SimSun" charset="-122"/>
                <a:cs typeface="SimSun" charset="-122"/>
              </a:rPr>
              <a:t>2.4.3.2</a:t>
            </a:r>
            <a:r>
              <a:rPr lang="zh-CN" altLang="en-US" dirty="0">
                <a:solidFill>
                  <a:schemeClr val="bg1">
                    <a:lumMod val="75000"/>
                  </a:schemeClr>
                </a:solidFill>
                <a:latin typeface="SimSun" charset="-122"/>
                <a:ea typeface="SimSun" charset="-122"/>
                <a:cs typeface="SimSun" charset="-122"/>
              </a:rPr>
              <a:t>记录型信号量机制</a:t>
            </a:r>
            <a:endParaRPr dirty="0">
              <a:solidFill>
                <a:schemeClr val="bg1">
                  <a:lumMod val="75000"/>
                </a:schemeClr>
              </a:solidFill>
              <a:latin typeface="SimSun" charset="-122"/>
              <a:ea typeface="SimSun" charset="-122"/>
              <a:cs typeface="SimSun" charset="-122"/>
            </a:endParaRPr>
          </a:p>
        </p:txBody>
      </p:sp>
    </p:spTree>
    <p:extLst>
      <p:ext uri="{BB962C8B-B14F-4D97-AF65-F5344CB8AC3E}">
        <p14:creationId xmlns:p14="http://schemas.microsoft.com/office/powerpoint/2010/main" val="119561603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47"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104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049" name="进程并发执行"/>
          <p:cNvSpPr/>
          <p:nvPr/>
        </p:nvSpPr>
        <p:spPr>
          <a:xfrm>
            <a:off x="10229850" y="1294794"/>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进程并发执行</a:t>
            </a:r>
          </a:p>
        </p:txBody>
      </p:sp>
      <p:sp>
        <p:nvSpPr>
          <p:cNvPr id="1050" name="共享系统的资源"/>
          <p:cNvSpPr/>
          <p:nvPr/>
        </p:nvSpPr>
        <p:spPr>
          <a:xfrm>
            <a:off x="9912350" y="2732792"/>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共享系统的资源</a:t>
            </a:r>
          </a:p>
        </p:txBody>
      </p:sp>
      <p:sp>
        <p:nvSpPr>
          <p:cNvPr id="1051" name="操作系统对共享过程进行控制和管理"/>
          <p:cNvSpPr/>
          <p:nvPr/>
        </p:nvSpPr>
        <p:spPr>
          <a:xfrm>
            <a:off x="7054849" y="4170790"/>
            <a:ext cx="1027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操作系统对共享过程进行控制和管理</a:t>
            </a:r>
          </a:p>
        </p:txBody>
      </p:sp>
      <p:sp>
        <p:nvSpPr>
          <p:cNvPr id="1052" name="同步机制"/>
          <p:cNvSpPr/>
          <p:nvPr/>
        </p:nvSpPr>
        <p:spPr>
          <a:xfrm>
            <a:off x="10864850" y="62770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同步机制</a:t>
            </a:r>
          </a:p>
        </p:txBody>
      </p:sp>
      <p:sp>
        <p:nvSpPr>
          <p:cNvPr id="1053" name="保证在多任务共享系统资源的情况下，程序执行能得到正确的结果"/>
          <p:cNvSpPr/>
          <p:nvPr/>
        </p:nvSpPr>
        <p:spPr>
          <a:xfrm>
            <a:off x="3007203" y="9295998"/>
            <a:ext cx="1896819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保证在多任务共享系统资源的情况下，程序执行能得到正确的结果</a:t>
            </a:r>
          </a:p>
        </p:txBody>
      </p:sp>
      <p:sp>
        <p:nvSpPr>
          <p:cNvPr id="1054" name="线条"/>
          <p:cNvSpPr/>
          <p:nvPr/>
        </p:nvSpPr>
        <p:spPr>
          <a:xfrm>
            <a:off x="12191999" y="7642657"/>
            <a:ext cx="1" cy="1278376"/>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056" name="信号量机制"/>
          <p:cNvSpPr/>
          <p:nvPr/>
        </p:nvSpPr>
        <p:spPr>
          <a:xfrm>
            <a:off x="435982" y="910069"/>
            <a:ext cx="4369019"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信号量机制</a:t>
            </a:r>
          </a:p>
        </p:txBody>
      </p:sp>
      <p:sp>
        <p:nvSpPr>
          <p:cNvPr id="1057" name="信号量机制"/>
          <p:cNvSpPr/>
          <p:nvPr/>
        </p:nvSpPr>
        <p:spPr>
          <a:xfrm>
            <a:off x="13957243" y="6110673"/>
            <a:ext cx="3610317" cy="1284164"/>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Demibold"/>
                <a:ea typeface="Lantinghei SC Demibold"/>
                <a:cs typeface="Lantinghei SC Demibold"/>
                <a:sym typeface="Lantinghei SC Demibold"/>
              </a:defRPr>
            </a:lvl1pPr>
          </a:lstStyle>
          <a:p>
            <a:r>
              <a:t>信号量机制</a:t>
            </a:r>
          </a:p>
        </p:txBody>
      </p:sp>
      <p:sp>
        <p:nvSpPr>
          <p:cNvPr id="1058" name="线条"/>
          <p:cNvSpPr/>
          <p:nvPr/>
        </p:nvSpPr>
        <p:spPr>
          <a:xfrm flipV="1">
            <a:off x="18038839" y="5797270"/>
            <a:ext cx="1279695" cy="630665"/>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059" name="整型"/>
          <p:cNvSpPr/>
          <p:nvPr/>
        </p:nvSpPr>
        <p:spPr>
          <a:xfrm>
            <a:off x="19487035" y="5249430"/>
            <a:ext cx="2654301" cy="1284165"/>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Demibold"/>
                <a:ea typeface="Lantinghei SC Demibold"/>
                <a:cs typeface="Lantinghei SC Demibold"/>
                <a:sym typeface="Lantinghei SC Demibold"/>
              </a:defRPr>
            </a:lvl1pPr>
          </a:lstStyle>
          <a:p>
            <a:r>
              <a:t>整型</a:t>
            </a:r>
          </a:p>
        </p:txBody>
      </p:sp>
      <p:sp>
        <p:nvSpPr>
          <p:cNvPr id="1060" name="记录型"/>
          <p:cNvSpPr/>
          <p:nvPr/>
        </p:nvSpPr>
        <p:spPr>
          <a:xfrm>
            <a:off x="19487035" y="6971915"/>
            <a:ext cx="2654301" cy="1284165"/>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Demibold"/>
                <a:ea typeface="Lantinghei SC Demibold"/>
                <a:cs typeface="Lantinghei SC Demibold"/>
                <a:sym typeface="Lantinghei SC Demibold"/>
              </a:defRPr>
            </a:lvl1pPr>
          </a:lstStyle>
          <a:p>
            <a:r>
              <a:t>记录型</a:t>
            </a:r>
          </a:p>
        </p:txBody>
      </p:sp>
      <p:sp>
        <p:nvSpPr>
          <p:cNvPr id="1061" name="线条"/>
          <p:cNvSpPr/>
          <p:nvPr/>
        </p:nvSpPr>
        <p:spPr>
          <a:xfrm>
            <a:off x="18027791" y="7114241"/>
            <a:ext cx="1301473" cy="630194"/>
          </a:xfrm>
          <a:prstGeom prst="line">
            <a:avLst/>
          </a:prstGeom>
          <a:ln w="101600">
            <a:solidFill>
              <a:srgbClr val="000000"/>
            </a:solidFill>
            <a:miter lim="400000"/>
            <a:tailEnd type="triangle"/>
          </a:ln>
        </p:spPr>
        <p:txBody>
          <a:bodyPr lIns="50800" tIns="50800" rIns="50800" bIns="50800" anchor="ctr"/>
          <a:lstStyle/>
          <a:p>
            <a:pPr>
              <a:defRPr sz="3200"/>
            </a:pPr>
            <a:endParaRPr/>
          </a:p>
        </p:txBody>
      </p:sp>
      <p:pic>
        <p:nvPicPr>
          <p:cNvPr id="1062" name="屏幕快照 2019-03-05 下午4.40.54.png" descr="屏幕快照 2019-03-05 下午4.40.54.png"/>
          <p:cNvPicPr>
            <a:picLocks noChangeAspect="1"/>
          </p:cNvPicPr>
          <p:nvPr/>
        </p:nvPicPr>
        <p:blipFill>
          <a:blip r:embed="rId5">
            <a:extLst/>
          </a:blip>
          <a:stretch>
            <a:fillRect/>
          </a:stretch>
        </p:blipFill>
        <p:spPr>
          <a:xfrm>
            <a:off x="19950293" y="822656"/>
            <a:ext cx="3805737" cy="1278376"/>
          </a:xfrm>
          <a:prstGeom prst="rect">
            <a:avLst/>
          </a:prstGeom>
          <a:ln w="12700">
            <a:miter lim="400000"/>
          </a:ln>
        </p:spPr>
      </p:pic>
    </p:spTree>
    <p:extLst>
      <p:ext uri="{BB962C8B-B14F-4D97-AF65-F5344CB8AC3E}">
        <p14:creationId xmlns:p14="http://schemas.microsoft.com/office/powerpoint/2010/main" val="96492208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6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068" name="1 进程的描述"/>
          <p:cNvSpPr/>
          <p:nvPr/>
        </p:nvSpPr>
        <p:spPr>
          <a:xfrm>
            <a:off x="9349067" y="3617302"/>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进程的描述</a:t>
            </a:r>
          </a:p>
        </p:txBody>
      </p:sp>
      <p:sp>
        <p:nvSpPr>
          <p:cNvPr id="1069" name="2 进程的控制"/>
          <p:cNvSpPr/>
          <p:nvPr/>
        </p:nvSpPr>
        <p:spPr>
          <a:xfrm>
            <a:off x="9349067" y="4680348"/>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进程的控制</a:t>
            </a:r>
          </a:p>
        </p:txBody>
      </p:sp>
      <p:sp>
        <p:nvSpPr>
          <p:cNvPr id="1070" name="3 操作系统内核"/>
          <p:cNvSpPr/>
          <p:nvPr/>
        </p:nvSpPr>
        <p:spPr>
          <a:xfrm>
            <a:off x="9349067" y="574339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操作系统内核</a:t>
            </a:r>
          </a:p>
        </p:txBody>
      </p:sp>
      <p:sp>
        <p:nvSpPr>
          <p:cNvPr id="1071" name="4 进程同步"/>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进程同步</a:t>
            </a:r>
          </a:p>
        </p:txBody>
      </p:sp>
      <p:sp>
        <p:nvSpPr>
          <p:cNvPr id="1072" name="5 进程通信"/>
          <p:cNvSpPr/>
          <p:nvPr/>
        </p:nvSpPr>
        <p:spPr>
          <a:xfrm>
            <a:off x="9349067" y="7869486"/>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进程通信</a:t>
            </a:r>
          </a:p>
        </p:txBody>
      </p:sp>
      <p:sp>
        <p:nvSpPr>
          <p:cNvPr id="1073" name="6 线程"/>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线程</a:t>
            </a:r>
          </a:p>
        </p:txBody>
      </p:sp>
      <p:sp>
        <p:nvSpPr>
          <p:cNvPr id="107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075" name="第五节 进程通信"/>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进程通信</a:t>
            </a:r>
          </a:p>
        </p:txBody>
      </p:sp>
      <p:sp>
        <p:nvSpPr>
          <p:cNvPr id="1076"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
        <p:nvSpPr>
          <p:cNvPr id="1077" name="进程同步的基本概念"/>
          <p:cNvSpPr/>
          <p:nvPr/>
        </p:nvSpPr>
        <p:spPr>
          <a:xfrm>
            <a:off x="15742904" y="5597486"/>
            <a:ext cx="596098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进程同步的基本概念</a:t>
            </a:r>
          </a:p>
        </p:txBody>
      </p:sp>
      <p:sp>
        <p:nvSpPr>
          <p:cNvPr id="1078" name="进程同步的准则"/>
          <p:cNvSpPr/>
          <p:nvPr/>
        </p:nvSpPr>
        <p:spPr>
          <a:xfrm>
            <a:off x="15742904" y="6658565"/>
            <a:ext cx="6404917"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进程同步的准则</a:t>
            </a:r>
          </a:p>
        </p:txBody>
      </p:sp>
      <p:sp>
        <p:nvSpPr>
          <p:cNvPr id="1079" name="信号量机制"/>
          <p:cNvSpPr/>
          <p:nvPr/>
        </p:nvSpPr>
        <p:spPr>
          <a:xfrm>
            <a:off x="15742904" y="7721610"/>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信号量机制</a:t>
            </a:r>
          </a:p>
        </p:txBody>
      </p:sp>
      <p:sp>
        <p:nvSpPr>
          <p:cNvPr id="1080" name="线条"/>
          <p:cNvSpPr/>
          <p:nvPr/>
        </p:nvSpPr>
        <p:spPr>
          <a:xfrm flipV="1">
            <a:off x="15276802" y="5559641"/>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1081" name="线条"/>
          <p:cNvSpPr/>
          <p:nvPr/>
        </p:nvSpPr>
        <p:spPr>
          <a:xfrm>
            <a:off x="14707934" y="7284277"/>
            <a:ext cx="541870" cy="1"/>
          </a:xfrm>
          <a:prstGeom prst="line">
            <a:avLst/>
          </a:prstGeom>
          <a:ln w="38100">
            <a:solidFill>
              <a:srgbClr val="000000"/>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56960091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8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085" name="1 进程的描述"/>
          <p:cNvSpPr/>
          <p:nvPr/>
        </p:nvSpPr>
        <p:spPr>
          <a:xfrm>
            <a:off x="9349067" y="3617302"/>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进程的描述</a:t>
            </a:r>
          </a:p>
        </p:txBody>
      </p:sp>
      <p:sp>
        <p:nvSpPr>
          <p:cNvPr id="1086" name="2 进程的控制"/>
          <p:cNvSpPr/>
          <p:nvPr/>
        </p:nvSpPr>
        <p:spPr>
          <a:xfrm>
            <a:off x="9349067" y="4680348"/>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进程的控制</a:t>
            </a:r>
          </a:p>
        </p:txBody>
      </p:sp>
      <p:sp>
        <p:nvSpPr>
          <p:cNvPr id="1087" name="3 操作系统内核"/>
          <p:cNvSpPr/>
          <p:nvPr/>
        </p:nvSpPr>
        <p:spPr>
          <a:xfrm>
            <a:off x="9349067" y="574339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操作系统内核</a:t>
            </a:r>
          </a:p>
        </p:txBody>
      </p:sp>
      <p:sp>
        <p:nvSpPr>
          <p:cNvPr id="1088" name="4 进程同步"/>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进程同步</a:t>
            </a:r>
          </a:p>
        </p:txBody>
      </p:sp>
      <p:sp>
        <p:nvSpPr>
          <p:cNvPr id="1089" name="5 进程通信"/>
          <p:cNvSpPr/>
          <p:nvPr/>
        </p:nvSpPr>
        <p:spPr>
          <a:xfrm>
            <a:off x="9349067" y="7869486"/>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进程通信</a:t>
            </a:r>
          </a:p>
        </p:txBody>
      </p:sp>
      <p:sp>
        <p:nvSpPr>
          <p:cNvPr id="1090" name="6 线程"/>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线程</a:t>
            </a:r>
          </a:p>
        </p:txBody>
      </p:sp>
      <p:sp>
        <p:nvSpPr>
          <p:cNvPr id="1091"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092" name="第五节 进程通信"/>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进程通信</a:t>
            </a:r>
          </a:p>
        </p:txBody>
      </p:sp>
      <p:sp>
        <p:nvSpPr>
          <p:cNvPr id="1093"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Tree>
    <p:extLst>
      <p:ext uri="{BB962C8B-B14F-4D97-AF65-F5344CB8AC3E}">
        <p14:creationId xmlns:p14="http://schemas.microsoft.com/office/powerpoint/2010/main" val="184529526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9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09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098" name="第五节 进程通信"/>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进程通信</a:t>
            </a:r>
          </a:p>
        </p:txBody>
      </p:sp>
      <p:sp>
        <p:nvSpPr>
          <p:cNvPr id="1099" name="进程1"/>
          <p:cNvSpPr/>
          <p:nvPr/>
        </p:nvSpPr>
        <p:spPr>
          <a:xfrm>
            <a:off x="6021520" y="4705604"/>
            <a:ext cx="3190876"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600">
                <a:latin typeface="Lantinghei SC Demibold"/>
                <a:ea typeface="Lantinghei SC Demibold"/>
                <a:cs typeface="Lantinghei SC Demibold"/>
                <a:sym typeface="Lantinghei SC Demibold"/>
              </a:defRPr>
            </a:lvl1pPr>
          </a:lstStyle>
          <a:p>
            <a:r>
              <a:t>进程1</a:t>
            </a:r>
          </a:p>
        </p:txBody>
      </p:sp>
      <p:sp>
        <p:nvSpPr>
          <p:cNvPr id="1100" name="💻"/>
          <p:cNvSpPr/>
          <p:nvPr/>
        </p:nvSpPr>
        <p:spPr>
          <a:xfrm>
            <a:off x="7153408" y="6272109"/>
            <a:ext cx="927101"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atin typeface="Apple Color Emoji"/>
                <a:ea typeface="Apple Color Emoji"/>
                <a:cs typeface="Apple Color Emoji"/>
                <a:sym typeface="Apple Color Emoji"/>
              </a:defRPr>
            </a:lvl1pPr>
          </a:lstStyle>
          <a:p>
            <a:r>
              <a:t>💻</a:t>
            </a:r>
          </a:p>
        </p:txBody>
      </p:sp>
      <p:sp>
        <p:nvSpPr>
          <p:cNvPr id="1101" name="进程2"/>
          <p:cNvSpPr/>
          <p:nvPr/>
        </p:nvSpPr>
        <p:spPr>
          <a:xfrm>
            <a:off x="14635974" y="4705604"/>
            <a:ext cx="3348039"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600">
                <a:latin typeface="Lantinghei SC Demibold"/>
                <a:ea typeface="Lantinghei SC Demibold"/>
                <a:cs typeface="Lantinghei SC Demibold"/>
                <a:sym typeface="Lantinghei SC Demibold"/>
              </a:defRPr>
            </a:lvl1pPr>
          </a:lstStyle>
          <a:p>
            <a:r>
              <a:t>进程2</a:t>
            </a:r>
          </a:p>
        </p:txBody>
      </p:sp>
      <p:sp>
        <p:nvSpPr>
          <p:cNvPr id="1102" name="💻"/>
          <p:cNvSpPr/>
          <p:nvPr/>
        </p:nvSpPr>
        <p:spPr>
          <a:xfrm>
            <a:off x="15846443" y="6272109"/>
            <a:ext cx="927101"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atin typeface="Apple Color Emoji"/>
                <a:ea typeface="Apple Color Emoji"/>
                <a:cs typeface="Apple Color Emoji"/>
                <a:sym typeface="Apple Color Emoji"/>
              </a:defRPr>
            </a:lvl1pPr>
          </a:lstStyle>
          <a:p>
            <a:r>
              <a:t>💻</a:t>
            </a:r>
          </a:p>
        </p:txBody>
      </p:sp>
      <p:sp>
        <p:nvSpPr>
          <p:cNvPr id="1103" name="双箭头"/>
          <p:cNvSpPr/>
          <p:nvPr/>
        </p:nvSpPr>
        <p:spPr>
          <a:xfrm>
            <a:off x="10348019" y="5371263"/>
            <a:ext cx="3687962" cy="1270001"/>
          </a:xfrm>
          <a:prstGeom prst="leftRightArrow">
            <a:avLst>
              <a:gd name="adj1" fmla="val 32000"/>
              <a:gd name="adj2" fmla="val 44000"/>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104" name="信息交换"/>
          <p:cNvSpPr/>
          <p:nvPr/>
        </p:nvSpPr>
        <p:spPr>
          <a:xfrm>
            <a:off x="10864850" y="453755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信息交换</a:t>
            </a:r>
          </a:p>
        </p:txBody>
      </p:sp>
      <p:sp>
        <p:nvSpPr>
          <p:cNvPr id="1105" name="进程通信"/>
          <p:cNvSpPr/>
          <p:nvPr/>
        </p:nvSpPr>
        <p:spPr>
          <a:xfrm>
            <a:off x="9990585" y="1421858"/>
            <a:ext cx="4402831" cy="128416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Demibold"/>
                <a:ea typeface="Lantinghei SC Demibold"/>
                <a:cs typeface="Lantinghei SC Demibold"/>
                <a:sym typeface="Lantinghei SC Demibold"/>
              </a:defRPr>
            </a:lvl1pPr>
          </a:lstStyle>
          <a:p>
            <a:r>
              <a:t>进程通信</a:t>
            </a:r>
          </a:p>
        </p:txBody>
      </p:sp>
      <p:sp>
        <p:nvSpPr>
          <p:cNvPr id="1106" name="2.5.0 进程通信"/>
          <p:cNvSpPr/>
          <p:nvPr/>
        </p:nvSpPr>
        <p:spPr>
          <a:xfrm>
            <a:off x="355574" y="158390"/>
            <a:ext cx="333424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2.5.0 进程通信</a:t>
            </a:r>
          </a:p>
        </p:txBody>
      </p:sp>
      <p:pic>
        <p:nvPicPr>
          <p:cNvPr id="1107" name="屏幕快照 2019-03-05 下午4.49.26.png" descr="屏幕快照 2019-03-05 下午4.49.26.png"/>
          <p:cNvPicPr>
            <a:picLocks noChangeAspect="1"/>
          </p:cNvPicPr>
          <p:nvPr/>
        </p:nvPicPr>
        <p:blipFill>
          <a:blip r:embed="rId4">
            <a:extLst/>
          </a:blip>
          <a:srcRect t="7226"/>
          <a:stretch>
            <a:fillRect/>
          </a:stretch>
        </p:blipFill>
        <p:spPr>
          <a:xfrm>
            <a:off x="20126876" y="679716"/>
            <a:ext cx="3511551" cy="1764634"/>
          </a:xfrm>
          <a:prstGeom prst="rect">
            <a:avLst/>
          </a:prstGeom>
          <a:ln w="12700">
            <a:miter lim="400000"/>
          </a:ln>
        </p:spPr>
      </p:pic>
    </p:spTree>
    <p:extLst>
      <p:ext uri="{BB962C8B-B14F-4D97-AF65-F5344CB8AC3E}">
        <p14:creationId xmlns:p14="http://schemas.microsoft.com/office/powerpoint/2010/main" val="206622294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10"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111"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112" name="第五节 进程通信"/>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进程通信</a:t>
            </a:r>
          </a:p>
        </p:txBody>
      </p:sp>
      <p:sp>
        <p:nvSpPr>
          <p:cNvPr id="1113" name="共享存储器系统"/>
          <p:cNvSpPr/>
          <p:nvPr/>
        </p:nvSpPr>
        <p:spPr>
          <a:xfrm>
            <a:off x="1008720" y="3420794"/>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共享存储器系统</a:t>
            </a:r>
          </a:p>
        </p:txBody>
      </p:sp>
      <p:sp>
        <p:nvSpPr>
          <p:cNvPr id="1114" name="消息传递系统"/>
          <p:cNvSpPr/>
          <p:nvPr/>
        </p:nvSpPr>
        <p:spPr>
          <a:xfrm>
            <a:off x="1326220" y="5382064"/>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消息传递系统</a:t>
            </a:r>
          </a:p>
        </p:txBody>
      </p:sp>
      <p:sp>
        <p:nvSpPr>
          <p:cNvPr id="1115" name="管道通信"/>
          <p:cNvSpPr/>
          <p:nvPr/>
        </p:nvSpPr>
        <p:spPr>
          <a:xfrm>
            <a:off x="1961220" y="7343334"/>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管道通信</a:t>
            </a:r>
          </a:p>
        </p:txBody>
      </p:sp>
      <p:sp>
        <p:nvSpPr>
          <p:cNvPr id="1116" name="消息缓冲队列"/>
          <p:cNvSpPr/>
          <p:nvPr/>
        </p:nvSpPr>
        <p:spPr>
          <a:xfrm>
            <a:off x="1155873" y="9304605"/>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消息缓冲队列</a:t>
            </a:r>
          </a:p>
        </p:txBody>
      </p:sp>
      <p:sp>
        <p:nvSpPr>
          <p:cNvPr id="1117" name="相互通信的进程共享某些数据结构或共享存储区"/>
          <p:cNvSpPr/>
          <p:nvPr/>
        </p:nvSpPr>
        <p:spPr>
          <a:xfrm>
            <a:off x="8466810" y="3439843"/>
            <a:ext cx="129159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r>
              <a:t>相互通信的进程共享某些数据结构或共享存储区</a:t>
            </a:r>
          </a:p>
        </p:txBody>
      </p:sp>
      <p:sp>
        <p:nvSpPr>
          <p:cNvPr id="1118" name="进程间通过操作系统提供的一组通信程序传递消息"/>
          <p:cNvSpPr/>
          <p:nvPr/>
        </p:nvSpPr>
        <p:spPr>
          <a:xfrm>
            <a:off x="8479510" y="5401114"/>
            <a:ext cx="135255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r>
              <a:t>进程间通过操作系统提供的一组通信程序传递消息</a:t>
            </a:r>
          </a:p>
        </p:txBody>
      </p:sp>
      <p:sp>
        <p:nvSpPr>
          <p:cNvPr id="1119" name="进程间通过管道(链接读写进程的特殊文件)进行信息通信"/>
          <p:cNvSpPr/>
          <p:nvPr/>
        </p:nvSpPr>
        <p:spPr>
          <a:xfrm>
            <a:off x="8513368" y="7362384"/>
            <a:ext cx="15150695"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r>
              <a:t>进程间通过管道(链接读写进程的特殊文件)进行信息通信</a:t>
            </a:r>
          </a:p>
        </p:txBody>
      </p:sp>
      <p:sp>
        <p:nvSpPr>
          <p:cNvPr id="1120" name="利用消息缓冲区、发送原语和接收原语实现信息通信"/>
          <p:cNvSpPr/>
          <p:nvPr/>
        </p:nvSpPr>
        <p:spPr>
          <a:xfrm>
            <a:off x="8492210" y="9323655"/>
            <a:ext cx="141351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r>
              <a:t>利用消息缓冲区、发送原语和接收原语实现信息通信</a:t>
            </a:r>
          </a:p>
        </p:txBody>
      </p:sp>
      <p:sp>
        <p:nvSpPr>
          <p:cNvPr id="1121" name="线条"/>
          <p:cNvSpPr/>
          <p:nvPr/>
        </p:nvSpPr>
        <p:spPr>
          <a:xfrm>
            <a:off x="6021262" y="3916094"/>
            <a:ext cx="1674807"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122" name="线条"/>
          <p:cNvSpPr/>
          <p:nvPr/>
        </p:nvSpPr>
        <p:spPr>
          <a:xfrm>
            <a:off x="6021262" y="5877364"/>
            <a:ext cx="1674807"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123" name="线条"/>
          <p:cNvSpPr/>
          <p:nvPr/>
        </p:nvSpPr>
        <p:spPr>
          <a:xfrm>
            <a:off x="6021262" y="7838635"/>
            <a:ext cx="1674807"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124" name="线条"/>
          <p:cNvSpPr/>
          <p:nvPr/>
        </p:nvSpPr>
        <p:spPr>
          <a:xfrm>
            <a:off x="6021262" y="9799905"/>
            <a:ext cx="1674807"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126" name="进程通信机制"/>
          <p:cNvSpPr/>
          <p:nvPr/>
        </p:nvSpPr>
        <p:spPr>
          <a:xfrm>
            <a:off x="435982" y="910069"/>
            <a:ext cx="4369019"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进程通信机制</a:t>
            </a:r>
          </a:p>
        </p:txBody>
      </p:sp>
      <p:pic>
        <p:nvPicPr>
          <p:cNvPr id="1127" name="屏幕快照 2019-03-05 下午4.49.26.png" descr="屏幕快照 2019-03-05 下午4.49.26.png"/>
          <p:cNvPicPr>
            <a:picLocks noChangeAspect="1"/>
          </p:cNvPicPr>
          <p:nvPr/>
        </p:nvPicPr>
        <p:blipFill>
          <a:blip r:embed="rId3">
            <a:extLst/>
          </a:blip>
          <a:srcRect t="7226"/>
          <a:stretch>
            <a:fillRect/>
          </a:stretch>
        </p:blipFill>
        <p:spPr>
          <a:xfrm>
            <a:off x="20126876" y="679716"/>
            <a:ext cx="3511551" cy="1764634"/>
          </a:xfrm>
          <a:prstGeom prst="rect">
            <a:avLst/>
          </a:prstGeom>
          <a:ln w="12700">
            <a:miter lim="400000"/>
          </a:ln>
        </p:spPr>
      </p:pic>
      <p:sp>
        <p:nvSpPr>
          <p:cNvPr id="21" name="2.5.0 进程通信"/>
          <p:cNvSpPr/>
          <p:nvPr/>
        </p:nvSpPr>
        <p:spPr>
          <a:xfrm>
            <a:off x="355574" y="158390"/>
            <a:ext cx="333424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2.5.0 进程通信</a:t>
            </a:r>
          </a:p>
        </p:txBody>
      </p:sp>
    </p:spTree>
    <p:extLst>
      <p:ext uri="{BB962C8B-B14F-4D97-AF65-F5344CB8AC3E}">
        <p14:creationId xmlns:p14="http://schemas.microsoft.com/office/powerpoint/2010/main" val="5104820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30"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131"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132" name="第五节 进程通信"/>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进程通信</a:t>
            </a:r>
          </a:p>
        </p:txBody>
      </p:sp>
      <p:sp>
        <p:nvSpPr>
          <p:cNvPr id="1133" name="共享存储器系统"/>
          <p:cNvSpPr/>
          <p:nvPr/>
        </p:nvSpPr>
        <p:spPr>
          <a:xfrm>
            <a:off x="1008720" y="3420794"/>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共享存储器系统</a:t>
            </a:r>
          </a:p>
        </p:txBody>
      </p:sp>
      <p:sp>
        <p:nvSpPr>
          <p:cNvPr id="1134" name="消息传递系统"/>
          <p:cNvSpPr/>
          <p:nvPr/>
        </p:nvSpPr>
        <p:spPr>
          <a:xfrm>
            <a:off x="1326220" y="5382064"/>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消息传递系统</a:t>
            </a:r>
          </a:p>
        </p:txBody>
      </p:sp>
      <p:sp>
        <p:nvSpPr>
          <p:cNvPr id="1135" name="管道通信"/>
          <p:cNvSpPr/>
          <p:nvPr/>
        </p:nvSpPr>
        <p:spPr>
          <a:xfrm>
            <a:off x="1961220" y="7343334"/>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管道通信</a:t>
            </a:r>
          </a:p>
        </p:txBody>
      </p:sp>
      <p:sp>
        <p:nvSpPr>
          <p:cNvPr id="1136" name="消息缓冲队列"/>
          <p:cNvSpPr/>
          <p:nvPr/>
        </p:nvSpPr>
        <p:spPr>
          <a:xfrm>
            <a:off x="1155873" y="9304605"/>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消息缓冲队列</a:t>
            </a:r>
          </a:p>
        </p:txBody>
      </p:sp>
      <p:sp>
        <p:nvSpPr>
          <p:cNvPr id="1137" name="相互通信的进程共享某些数据结构或共享存储区"/>
          <p:cNvSpPr/>
          <p:nvPr/>
        </p:nvSpPr>
        <p:spPr>
          <a:xfrm>
            <a:off x="8466810" y="3439844"/>
            <a:ext cx="129159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r>
              <a:t>相互通信的进程共享某些数据结构或共享存储区</a:t>
            </a:r>
          </a:p>
        </p:txBody>
      </p:sp>
      <p:sp>
        <p:nvSpPr>
          <p:cNvPr id="1138" name="进程间通过操作系统提供的一组通信程序传递消息"/>
          <p:cNvSpPr/>
          <p:nvPr/>
        </p:nvSpPr>
        <p:spPr>
          <a:xfrm>
            <a:off x="8479511" y="5401114"/>
            <a:ext cx="135255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r>
              <a:t>进程间通过操作系统提供的一组通信程序传递消息</a:t>
            </a:r>
          </a:p>
        </p:txBody>
      </p:sp>
      <p:sp>
        <p:nvSpPr>
          <p:cNvPr id="1139" name="进程间通过管道(链接读写进程的特殊文件)进行信息通信"/>
          <p:cNvSpPr/>
          <p:nvPr/>
        </p:nvSpPr>
        <p:spPr>
          <a:xfrm>
            <a:off x="8513369" y="7362384"/>
            <a:ext cx="15150694"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r>
              <a:t>进程间通过管道(链接读写进程的特殊文件)进行信息通信</a:t>
            </a:r>
          </a:p>
        </p:txBody>
      </p:sp>
      <p:sp>
        <p:nvSpPr>
          <p:cNvPr id="1140" name="利用消息缓冲区、发送原语和接收原语实现信息通信"/>
          <p:cNvSpPr/>
          <p:nvPr/>
        </p:nvSpPr>
        <p:spPr>
          <a:xfrm>
            <a:off x="8492210" y="9323655"/>
            <a:ext cx="141351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r>
              <a:t>利用消息缓冲区、发送原语和接收原语实现信息通信</a:t>
            </a:r>
          </a:p>
        </p:txBody>
      </p:sp>
      <p:sp>
        <p:nvSpPr>
          <p:cNvPr id="1141" name="线条"/>
          <p:cNvSpPr/>
          <p:nvPr/>
        </p:nvSpPr>
        <p:spPr>
          <a:xfrm>
            <a:off x="6021262" y="3916094"/>
            <a:ext cx="1674807" cy="1"/>
          </a:xfrm>
          <a:prstGeom prst="line">
            <a:avLst/>
          </a:prstGeom>
          <a:ln w="101600">
            <a:solidFill>
              <a:srgbClr val="000000">
                <a:alpha val="19574"/>
              </a:srgbClr>
            </a:solidFill>
            <a:miter lim="400000"/>
            <a:tailEnd type="triangle"/>
          </a:ln>
        </p:spPr>
        <p:txBody>
          <a:bodyPr lIns="50800" tIns="50800" rIns="50800" bIns="50800" anchor="ctr"/>
          <a:lstStyle/>
          <a:p>
            <a:pPr>
              <a:defRPr sz="3200"/>
            </a:pPr>
            <a:endParaRPr/>
          </a:p>
        </p:txBody>
      </p:sp>
      <p:sp>
        <p:nvSpPr>
          <p:cNvPr id="1142" name="线条"/>
          <p:cNvSpPr/>
          <p:nvPr/>
        </p:nvSpPr>
        <p:spPr>
          <a:xfrm>
            <a:off x="6021262" y="5877365"/>
            <a:ext cx="1674807" cy="1"/>
          </a:xfrm>
          <a:prstGeom prst="line">
            <a:avLst/>
          </a:prstGeom>
          <a:ln w="101600">
            <a:solidFill>
              <a:srgbClr val="000000">
                <a:alpha val="19574"/>
              </a:srgbClr>
            </a:solidFill>
            <a:miter lim="400000"/>
            <a:tailEnd type="triangle"/>
          </a:ln>
        </p:spPr>
        <p:txBody>
          <a:bodyPr lIns="50800" tIns="50800" rIns="50800" bIns="50800" anchor="ctr"/>
          <a:lstStyle/>
          <a:p>
            <a:pPr>
              <a:defRPr sz="3200"/>
            </a:pPr>
            <a:endParaRPr/>
          </a:p>
        </p:txBody>
      </p:sp>
      <p:sp>
        <p:nvSpPr>
          <p:cNvPr id="1143" name="线条"/>
          <p:cNvSpPr/>
          <p:nvPr/>
        </p:nvSpPr>
        <p:spPr>
          <a:xfrm>
            <a:off x="6021262" y="7838635"/>
            <a:ext cx="1674807" cy="1"/>
          </a:xfrm>
          <a:prstGeom prst="line">
            <a:avLst/>
          </a:prstGeom>
          <a:ln w="101600">
            <a:solidFill>
              <a:srgbClr val="000000">
                <a:alpha val="19574"/>
              </a:srgbClr>
            </a:solidFill>
            <a:miter lim="400000"/>
            <a:tailEnd type="triangle"/>
          </a:ln>
        </p:spPr>
        <p:txBody>
          <a:bodyPr lIns="50800" tIns="50800" rIns="50800" bIns="50800" anchor="ctr"/>
          <a:lstStyle/>
          <a:p>
            <a:pPr>
              <a:defRPr sz="3200"/>
            </a:pPr>
            <a:endParaRPr/>
          </a:p>
        </p:txBody>
      </p:sp>
      <p:sp>
        <p:nvSpPr>
          <p:cNvPr id="1144" name="线条"/>
          <p:cNvSpPr/>
          <p:nvPr/>
        </p:nvSpPr>
        <p:spPr>
          <a:xfrm>
            <a:off x="6021262" y="9799905"/>
            <a:ext cx="1674807" cy="1"/>
          </a:xfrm>
          <a:prstGeom prst="line">
            <a:avLst/>
          </a:prstGeom>
          <a:ln w="101600">
            <a:solidFill>
              <a:srgbClr val="000000">
                <a:alpha val="19574"/>
              </a:srgbClr>
            </a:solidFill>
            <a:miter lim="400000"/>
            <a:tailEnd type="triangle"/>
          </a:ln>
        </p:spPr>
        <p:txBody>
          <a:bodyPr lIns="50800" tIns="50800" rIns="50800" bIns="50800" anchor="ctr"/>
          <a:lstStyle/>
          <a:p>
            <a:pPr>
              <a:defRPr sz="3200"/>
            </a:pPr>
            <a:endParaRPr/>
          </a:p>
        </p:txBody>
      </p:sp>
      <p:sp>
        <p:nvSpPr>
          <p:cNvPr id="1146" name="进程通信机制"/>
          <p:cNvSpPr/>
          <p:nvPr/>
        </p:nvSpPr>
        <p:spPr>
          <a:xfrm>
            <a:off x="435982" y="910069"/>
            <a:ext cx="4369019"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进程通信机制</a:t>
            </a:r>
          </a:p>
        </p:txBody>
      </p:sp>
      <p:pic>
        <p:nvPicPr>
          <p:cNvPr id="1147" name="圆角矩形" descr="圆角矩形"/>
          <p:cNvPicPr>
            <a:picLocks/>
          </p:cNvPicPr>
          <p:nvPr/>
        </p:nvPicPr>
        <p:blipFill>
          <a:blip r:embed="rId3">
            <a:extLst/>
          </a:blip>
          <a:stretch>
            <a:fillRect/>
          </a:stretch>
        </p:blipFill>
        <p:spPr>
          <a:xfrm>
            <a:off x="749449" y="3157854"/>
            <a:ext cx="5077842" cy="5439021"/>
          </a:xfrm>
          <a:prstGeom prst="rect">
            <a:avLst/>
          </a:prstGeom>
          <a:effectLst>
            <a:outerShdw blurRad="38100" dist="25400" dir="5400000" rotWithShape="0">
              <a:srgbClr val="000000">
                <a:alpha val="50000"/>
              </a:srgbClr>
            </a:outerShdw>
          </a:effectLst>
        </p:spPr>
      </p:pic>
      <p:sp>
        <p:nvSpPr>
          <p:cNvPr id="1148" name="线条"/>
          <p:cNvSpPr/>
          <p:nvPr/>
        </p:nvSpPr>
        <p:spPr>
          <a:xfrm flipV="1">
            <a:off x="5710226" y="2327608"/>
            <a:ext cx="1107395" cy="91242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149" name="高级通信机制"/>
          <p:cNvSpPr/>
          <p:nvPr/>
        </p:nvSpPr>
        <p:spPr>
          <a:xfrm>
            <a:off x="7102210" y="1459523"/>
            <a:ext cx="37719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b="1">
                <a:latin typeface="Helvetica"/>
                <a:ea typeface="Helvetica"/>
                <a:cs typeface="Helvetica"/>
                <a:sym typeface="Helvetica"/>
              </a:defRPr>
            </a:lvl1pPr>
          </a:lstStyle>
          <a:p>
            <a:r>
              <a:t>高级通信机制</a:t>
            </a:r>
          </a:p>
        </p:txBody>
      </p:sp>
      <p:pic>
        <p:nvPicPr>
          <p:cNvPr id="1150" name="屏幕快照 2019-03-05 下午4.49.26.png" descr="屏幕快照 2019-03-05 下午4.49.26.png"/>
          <p:cNvPicPr>
            <a:picLocks noChangeAspect="1"/>
          </p:cNvPicPr>
          <p:nvPr/>
        </p:nvPicPr>
        <p:blipFill>
          <a:blip r:embed="rId4">
            <a:extLst/>
          </a:blip>
          <a:srcRect t="7226"/>
          <a:stretch>
            <a:fillRect/>
          </a:stretch>
        </p:blipFill>
        <p:spPr>
          <a:xfrm>
            <a:off x="20126876" y="679716"/>
            <a:ext cx="3511551" cy="1764634"/>
          </a:xfrm>
          <a:prstGeom prst="rect">
            <a:avLst/>
          </a:prstGeom>
          <a:ln w="12700">
            <a:miter lim="400000"/>
          </a:ln>
        </p:spPr>
      </p:pic>
      <p:sp>
        <p:nvSpPr>
          <p:cNvPr id="24" name="2.5.0 进程通信"/>
          <p:cNvSpPr/>
          <p:nvPr/>
        </p:nvSpPr>
        <p:spPr>
          <a:xfrm>
            <a:off x="355574" y="158390"/>
            <a:ext cx="333424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2.5.0 进程通信</a:t>
            </a:r>
          </a:p>
        </p:txBody>
      </p:sp>
    </p:spTree>
    <p:extLst>
      <p:ext uri="{BB962C8B-B14F-4D97-AF65-F5344CB8AC3E}">
        <p14:creationId xmlns:p14="http://schemas.microsoft.com/office/powerpoint/2010/main" val="112122308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53"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15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155" name="第五节 进程通信"/>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进程通信</a:t>
            </a:r>
          </a:p>
        </p:txBody>
      </p:sp>
      <p:sp>
        <p:nvSpPr>
          <p:cNvPr id="1156" name="共享存储器系统"/>
          <p:cNvSpPr/>
          <p:nvPr/>
        </p:nvSpPr>
        <p:spPr>
          <a:xfrm>
            <a:off x="1321978" y="3433339"/>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共享存储器系统</a:t>
            </a:r>
          </a:p>
        </p:txBody>
      </p:sp>
      <p:sp>
        <p:nvSpPr>
          <p:cNvPr id="1157" name="消息传递系统"/>
          <p:cNvSpPr/>
          <p:nvPr/>
        </p:nvSpPr>
        <p:spPr>
          <a:xfrm>
            <a:off x="1639478" y="5394610"/>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消息传递系统</a:t>
            </a:r>
          </a:p>
        </p:txBody>
      </p:sp>
      <p:sp>
        <p:nvSpPr>
          <p:cNvPr id="1158" name="管道通信"/>
          <p:cNvSpPr/>
          <p:nvPr/>
        </p:nvSpPr>
        <p:spPr>
          <a:xfrm>
            <a:off x="2274478" y="735588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管道通信</a:t>
            </a:r>
          </a:p>
        </p:txBody>
      </p:sp>
      <p:sp>
        <p:nvSpPr>
          <p:cNvPr id="1159" name="消息缓冲队列"/>
          <p:cNvSpPr/>
          <p:nvPr/>
        </p:nvSpPr>
        <p:spPr>
          <a:xfrm>
            <a:off x="1469131" y="9317151"/>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消息缓冲队列</a:t>
            </a:r>
          </a:p>
        </p:txBody>
      </p:sp>
      <p:sp>
        <p:nvSpPr>
          <p:cNvPr id="1160" name="相互通信的进程共享某些数据结构或共享存储区"/>
          <p:cNvSpPr/>
          <p:nvPr/>
        </p:nvSpPr>
        <p:spPr>
          <a:xfrm>
            <a:off x="7696651" y="5394610"/>
            <a:ext cx="134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相互通信的进程共享某些数据结构或共享存储区</a:t>
            </a:r>
          </a:p>
        </p:txBody>
      </p:sp>
      <p:sp>
        <p:nvSpPr>
          <p:cNvPr id="1161" name="进程间通过操作系统提供的一组通信程序传递消息"/>
          <p:cNvSpPr/>
          <p:nvPr/>
        </p:nvSpPr>
        <p:spPr>
          <a:xfrm>
            <a:off x="7696651" y="9317151"/>
            <a:ext cx="140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进程间通过操作系统提供的一组通信程序传递消息</a:t>
            </a:r>
          </a:p>
        </p:txBody>
      </p:sp>
      <p:sp>
        <p:nvSpPr>
          <p:cNvPr id="1162" name="进程间通过管道(链接读写进程的特殊文件)进行信息通信"/>
          <p:cNvSpPr/>
          <p:nvPr/>
        </p:nvSpPr>
        <p:spPr>
          <a:xfrm>
            <a:off x="7696651" y="3433339"/>
            <a:ext cx="1577721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进程间通过管道(链接读写进程的特殊文件)进行信息通信</a:t>
            </a:r>
          </a:p>
        </p:txBody>
      </p:sp>
      <p:sp>
        <p:nvSpPr>
          <p:cNvPr id="1163" name="利用消息缓冲区、发送原语和接收原语实现信息通信"/>
          <p:cNvSpPr/>
          <p:nvPr/>
        </p:nvSpPr>
        <p:spPr>
          <a:xfrm>
            <a:off x="7696651" y="7355880"/>
            <a:ext cx="147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利用消息缓冲区、发送原语和接收原语实现信息通信</a:t>
            </a:r>
          </a:p>
        </p:txBody>
      </p:sp>
      <p:sp>
        <p:nvSpPr>
          <p:cNvPr id="1165" name="进程通信机制"/>
          <p:cNvSpPr/>
          <p:nvPr/>
        </p:nvSpPr>
        <p:spPr>
          <a:xfrm>
            <a:off x="435982" y="910069"/>
            <a:ext cx="4369019"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进程通信机制</a:t>
            </a:r>
          </a:p>
        </p:txBody>
      </p:sp>
      <p:pic>
        <p:nvPicPr>
          <p:cNvPr id="1166" name="屏幕快照 2019-03-05 下午4.49.26.png" descr="屏幕快照 2019-03-05 下午4.49.26.png"/>
          <p:cNvPicPr>
            <a:picLocks noChangeAspect="1"/>
          </p:cNvPicPr>
          <p:nvPr/>
        </p:nvPicPr>
        <p:blipFill>
          <a:blip r:embed="rId3">
            <a:extLst/>
          </a:blip>
          <a:srcRect t="7226"/>
          <a:stretch>
            <a:fillRect/>
          </a:stretch>
        </p:blipFill>
        <p:spPr>
          <a:xfrm>
            <a:off x="20126876" y="679716"/>
            <a:ext cx="3511551" cy="1764634"/>
          </a:xfrm>
          <a:prstGeom prst="rect">
            <a:avLst/>
          </a:prstGeom>
          <a:ln w="12700">
            <a:miter lim="400000"/>
          </a:ln>
        </p:spPr>
      </p:pic>
      <p:sp>
        <p:nvSpPr>
          <p:cNvPr id="17" name="2.5.0 进程通信"/>
          <p:cNvSpPr/>
          <p:nvPr/>
        </p:nvSpPr>
        <p:spPr>
          <a:xfrm>
            <a:off x="355574" y="158390"/>
            <a:ext cx="333424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2.5.0 进程通信</a:t>
            </a:r>
          </a:p>
        </p:txBody>
      </p:sp>
    </p:spTree>
    <p:extLst>
      <p:ext uri="{BB962C8B-B14F-4D97-AF65-F5344CB8AC3E}">
        <p14:creationId xmlns:p14="http://schemas.microsoft.com/office/powerpoint/2010/main" val="227454398"/>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69"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17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171" name="第五节 进程通信"/>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进程通信</a:t>
            </a:r>
          </a:p>
        </p:txBody>
      </p:sp>
      <p:sp>
        <p:nvSpPr>
          <p:cNvPr id="1172" name="共享存储器系统"/>
          <p:cNvSpPr/>
          <p:nvPr/>
        </p:nvSpPr>
        <p:spPr>
          <a:xfrm>
            <a:off x="1321978" y="3433339"/>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共享存储器系统</a:t>
            </a:r>
          </a:p>
        </p:txBody>
      </p:sp>
      <p:sp>
        <p:nvSpPr>
          <p:cNvPr id="1173" name="消息传递系统"/>
          <p:cNvSpPr/>
          <p:nvPr/>
        </p:nvSpPr>
        <p:spPr>
          <a:xfrm>
            <a:off x="1639478" y="5394610"/>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消息传递系统</a:t>
            </a:r>
          </a:p>
        </p:txBody>
      </p:sp>
      <p:sp>
        <p:nvSpPr>
          <p:cNvPr id="1174" name="管道通信"/>
          <p:cNvSpPr/>
          <p:nvPr/>
        </p:nvSpPr>
        <p:spPr>
          <a:xfrm>
            <a:off x="2274478" y="735588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管道通信</a:t>
            </a:r>
          </a:p>
        </p:txBody>
      </p:sp>
      <p:sp>
        <p:nvSpPr>
          <p:cNvPr id="1175" name="消息缓冲队列"/>
          <p:cNvSpPr/>
          <p:nvPr/>
        </p:nvSpPr>
        <p:spPr>
          <a:xfrm>
            <a:off x="1469131" y="9317151"/>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消息缓冲队列</a:t>
            </a:r>
          </a:p>
        </p:txBody>
      </p:sp>
      <p:sp>
        <p:nvSpPr>
          <p:cNvPr id="1176" name="相互通信的进程共享某些数据结构或共享存储区"/>
          <p:cNvSpPr/>
          <p:nvPr/>
        </p:nvSpPr>
        <p:spPr>
          <a:xfrm>
            <a:off x="7696651" y="5394610"/>
            <a:ext cx="134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相互通信的进程共享某些数据结构或共享存储区</a:t>
            </a:r>
          </a:p>
        </p:txBody>
      </p:sp>
      <p:sp>
        <p:nvSpPr>
          <p:cNvPr id="1177" name="进程间通过操作系统提供的一组通信程序传递消息"/>
          <p:cNvSpPr/>
          <p:nvPr/>
        </p:nvSpPr>
        <p:spPr>
          <a:xfrm>
            <a:off x="7696651" y="9317151"/>
            <a:ext cx="140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进程间通过操作系统提供的一组通信程序传递消息</a:t>
            </a:r>
          </a:p>
        </p:txBody>
      </p:sp>
      <p:sp>
        <p:nvSpPr>
          <p:cNvPr id="1178" name="进程间通过管道(链接读写进程的特殊文件)进行信息通信"/>
          <p:cNvSpPr/>
          <p:nvPr/>
        </p:nvSpPr>
        <p:spPr>
          <a:xfrm>
            <a:off x="7696651" y="3433339"/>
            <a:ext cx="1577721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进程间通过管道(链接读写进程的特殊文件)进行信息通信</a:t>
            </a:r>
          </a:p>
        </p:txBody>
      </p:sp>
      <p:sp>
        <p:nvSpPr>
          <p:cNvPr id="1179" name="利用消息缓冲区、发送原语和接收原语实现信息通信"/>
          <p:cNvSpPr/>
          <p:nvPr/>
        </p:nvSpPr>
        <p:spPr>
          <a:xfrm>
            <a:off x="7696651" y="7355880"/>
            <a:ext cx="147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利用消息缓冲区、发送原语和接收原语实现信息通信</a:t>
            </a:r>
          </a:p>
        </p:txBody>
      </p:sp>
      <p:sp>
        <p:nvSpPr>
          <p:cNvPr id="1180" name="线条"/>
          <p:cNvSpPr/>
          <p:nvPr/>
        </p:nvSpPr>
        <p:spPr>
          <a:xfrm>
            <a:off x="6137497" y="3937760"/>
            <a:ext cx="1343508" cy="2091092"/>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181" name="线条"/>
          <p:cNvSpPr/>
          <p:nvPr/>
        </p:nvSpPr>
        <p:spPr>
          <a:xfrm>
            <a:off x="5756989" y="5947102"/>
            <a:ext cx="1781411" cy="3829737"/>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182" name="线条"/>
          <p:cNvSpPr/>
          <p:nvPr/>
        </p:nvSpPr>
        <p:spPr>
          <a:xfrm flipV="1">
            <a:off x="5148980" y="3942576"/>
            <a:ext cx="2370918" cy="3868344"/>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183" name="线条"/>
          <p:cNvSpPr/>
          <p:nvPr/>
        </p:nvSpPr>
        <p:spPr>
          <a:xfrm flipV="1">
            <a:off x="5479827" y="7851137"/>
            <a:ext cx="2164025" cy="1922237"/>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185" name="进程通信机制"/>
          <p:cNvSpPr/>
          <p:nvPr/>
        </p:nvSpPr>
        <p:spPr>
          <a:xfrm>
            <a:off x="435982" y="910069"/>
            <a:ext cx="4369019"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进程通信机制</a:t>
            </a:r>
          </a:p>
        </p:txBody>
      </p:sp>
      <p:pic>
        <p:nvPicPr>
          <p:cNvPr id="1186" name="屏幕快照 2019-03-05 下午4.49.26.png" descr="屏幕快照 2019-03-05 下午4.49.26.png"/>
          <p:cNvPicPr>
            <a:picLocks noChangeAspect="1"/>
          </p:cNvPicPr>
          <p:nvPr/>
        </p:nvPicPr>
        <p:blipFill>
          <a:blip r:embed="rId3">
            <a:extLst/>
          </a:blip>
          <a:srcRect t="7226"/>
          <a:stretch>
            <a:fillRect/>
          </a:stretch>
        </p:blipFill>
        <p:spPr>
          <a:xfrm>
            <a:off x="20126876" y="679716"/>
            <a:ext cx="3511551" cy="1764634"/>
          </a:xfrm>
          <a:prstGeom prst="rect">
            <a:avLst/>
          </a:prstGeom>
          <a:ln w="12700">
            <a:miter lim="400000"/>
          </a:ln>
        </p:spPr>
      </p:pic>
      <p:sp>
        <p:nvSpPr>
          <p:cNvPr id="21" name="2.5.0 进程通信"/>
          <p:cNvSpPr/>
          <p:nvPr/>
        </p:nvSpPr>
        <p:spPr>
          <a:xfrm>
            <a:off x="355574" y="158390"/>
            <a:ext cx="333424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2.5.0 进程通信</a:t>
            </a:r>
          </a:p>
        </p:txBody>
      </p:sp>
    </p:spTree>
    <p:extLst>
      <p:ext uri="{BB962C8B-B14F-4D97-AF65-F5344CB8AC3E}">
        <p14:creationId xmlns:p14="http://schemas.microsoft.com/office/powerpoint/2010/main" val="30517552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6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068" name="1 进程的描述"/>
          <p:cNvSpPr/>
          <p:nvPr/>
        </p:nvSpPr>
        <p:spPr>
          <a:xfrm>
            <a:off x="9349067" y="3617302"/>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进程的描述</a:t>
            </a:r>
          </a:p>
        </p:txBody>
      </p:sp>
      <p:sp>
        <p:nvSpPr>
          <p:cNvPr id="1069" name="2 进程的控制"/>
          <p:cNvSpPr/>
          <p:nvPr/>
        </p:nvSpPr>
        <p:spPr>
          <a:xfrm>
            <a:off x="9349067" y="4680348"/>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进程的控制</a:t>
            </a:r>
          </a:p>
        </p:txBody>
      </p:sp>
      <p:sp>
        <p:nvSpPr>
          <p:cNvPr id="1070" name="3 操作系统内核"/>
          <p:cNvSpPr/>
          <p:nvPr/>
        </p:nvSpPr>
        <p:spPr>
          <a:xfrm>
            <a:off x="9349067" y="574339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操作系统内核</a:t>
            </a:r>
          </a:p>
        </p:txBody>
      </p:sp>
      <p:sp>
        <p:nvSpPr>
          <p:cNvPr id="1071" name="4 进程同步"/>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进程同步</a:t>
            </a:r>
          </a:p>
        </p:txBody>
      </p:sp>
      <p:sp>
        <p:nvSpPr>
          <p:cNvPr id="1072" name="5 进程通信"/>
          <p:cNvSpPr/>
          <p:nvPr/>
        </p:nvSpPr>
        <p:spPr>
          <a:xfrm>
            <a:off x="9349067" y="7869486"/>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进程通信</a:t>
            </a:r>
          </a:p>
        </p:txBody>
      </p:sp>
      <p:sp>
        <p:nvSpPr>
          <p:cNvPr id="1073" name="6 线程"/>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线程</a:t>
            </a:r>
          </a:p>
        </p:txBody>
      </p:sp>
      <p:sp>
        <p:nvSpPr>
          <p:cNvPr id="107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075" name="第五节 进程通信"/>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进程通信</a:t>
            </a:r>
          </a:p>
        </p:txBody>
      </p:sp>
      <p:sp>
        <p:nvSpPr>
          <p:cNvPr id="1076"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
        <p:nvSpPr>
          <p:cNvPr id="1077" name="进程同步的基本概念"/>
          <p:cNvSpPr/>
          <p:nvPr/>
        </p:nvSpPr>
        <p:spPr>
          <a:xfrm>
            <a:off x="15742904" y="5597486"/>
            <a:ext cx="596098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进程同步的基本概念</a:t>
            </a:r>
          </a:p>
        </p:txBody>
      </p:sp>
      <p:sp>
        <p:nvSpPr>
          <p:cNvPr id="1078" name="进程同步的准则"/>
          <p:cNvSpPr/>
          <p:nvPr/>
        </p:nvSpPr>
        <p:spPr>
          <a:xfrm>
            <a:off x="15742904" y="6658565"/>
            <a:ext cx="6404917"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进程同步的准则</a:t>
            </a:r>
          </a:p>
        </p:txBody>
      </p:sp>
      <p:sp>
        <p:nvSpPr>
          <p:cNvPr id="1079" name="信号量机制"/>
          <p:cNvSpPr/>
          <p:nvPr/>
        </p:nvSpPr>
        <p:spPr>
          <a:xfrm>
            <a:off x="15742904" y="7721610"/>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rPr>
                <a:solidFill>
                  <a:schemeClr val="bg2"/>
                </a:solidFill>
              </a:rPr>
              <a:t>信号量机制</a:t>
            </a:r>
          </a:p>
        </p:txBody>
      </p:sp>
      <p:sp>
        <p:nvSpPr>
          <p:cNvPr id="1080" name="线条"/>
          <p:cNvSpPr/>
          <p:nvPr/>
        </p:nvSpPr>
        <p:spPr>
          <a:xfrm flipV="1">
            <a:off x="15276802" y="5559641"/>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1081" name="线条"/>
          <p:cNvSpPr/>
          <p:nvPr/>
        </p:nvSpPr>
        <p:spPr>
          <a:xfrm>
            <a:off x="14707934" y="7284277"/>
            <a:ext cx="541870" cy="1"/>
          </a:xfrm>
          <a:prstGeom prst="line">
            <a:avLst/>
          </a:prstGeom>
          <a:ln w="38100">
            <a:solidFill>
              <a:srgbClr val="000000"/>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1833672012"/>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89"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190" name="1 进程的描述"/>
          <p:cNvSpPr/>
          <p:nvPr/>
        </p:nvSpPr>
        <p:spPr>
          <a:xfrm>
            <a:off x="9349067" y="3617302"/>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进程的描述</a:t>
            </a:r>
          </a:p>
        </p:txBody>
      </p:sp>
      <p:sp>
        <p:nvSpPr>
          <p:cNvPr id="1191" name="2 进程的控制"/>
          <p:cNvSpPr/>
          <p:nvPr/>
        </p:nvSpPr>
        <p:spPr>
          <a:xfrm>
            <a:off x="9349067" y="4680348"/>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进程的控制</a:t>
            </a:r>
          </a:p>
        </p:txBody>
      </p:sp>
      <p:sp>
        <p:nvSpPr>
          <p:cNvPr id="1192" name="3 操作系统内核"/>
          <p:cNvSpPr/>
          <p:nvPr/>
        </p:nvSpPr>
        <p:spPr>
          <a:xfrm>
            <a:off x="9349067" y="574339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操作系统内核</a:t>
            </a:r>
          </a:p>
        </p:txBody>
      </p:sp>
      <p:sp>
        <p:nvSpPr>
          <p:cNvPr id="1193" name="4 进程同步"/>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进程同步</a:t>
            </a:r>
          </a:p>
        </p:txBody>
      </p:sp>
      <p:sp>
        <p:nvSpPr>
          <p:cNvPr id="1194" name="5 进程通信"/>
          <p:cNvSpPr/>
          <p:nvPr/>
        </p:nvSpPr>
        <p:spPr>
          <a:xfrm>
            <a:off x="9349067" y="7869486"/>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进程通信</a:t>
            </a:r>
          </a:p>
        </p:txBody>
      </p:sp>
      <p:sp>
        <p:nvSpPr>
          <p:cNvPr id="1195" name="6 线程"/>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线程</a:t>
            </a:r>
          </a:p>
        </p:txBody>
      </p:sp>
      <p:sp>
        <p:nvSpPr>
          <p:cNvPr id="119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197"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198"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
        <p:nvSpPr>
          <p:cNvPr id="1199" name="共享存储器系统"/>
          <p:cNvSpPr/>
          <p:nvPr/>
        </p:nvSpPr>
        <p:spPr>
          <a:xfrm>
            <a:off x="14380125" y="6664334"/>
            <a:ext cx="596098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共享存储器系统</a:t>
            </a:r>
          </a:p>
        </p:txBody>
      </p:sp>
      <p:sp>
        <p:nvSpPr>
          <p:cNvPr id="1200" name="消息传递系统"/>
          <p:cNvSpPr/>
          <p:nvPr/>
        </p:nvSpPr>
        <p:spPr>
          <a:xfrm>
            <a:off x="14380125" y="7725413"/>
            <a:ext cx="640491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消息传递系统</a:t>
            </a:r>
          </a:p>
        </p:txBody>
      </p:sp>
      <p:sp>
        <p:nvSpPr>
          <p:cNvPr id="1201" name="管道通信"/>
          <p:cNvSpPr/>
          <p:nvPr/>
        </p:nvSpPr>
        <p:spPr>
          <a:xfrm>
            <a:off x="14380125" y="8788459"/>
            <a:ext cx="4584616"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管道通信</a:t>
            </a:r>
          </a:p>
        </p:txBody>
      </p:sp>
      <p:sp>
        <p:nvSpPr>
          <p:cNvPr id="1202" name="线条"/>
          <p:cNvSpPr/>
          <p:nvPr/>
        </p:nvSpPr>
        <p:spPr>
          <a:xfrm flipV="1">
            <a:off x="13992071" y="7085058"/>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1203" name="线条"/>
          <p:cNvSpPr/>
          <p:nvPr/>
        </p:nvSpPr>
        <p:spPr>
          <a:xfrm>
            <a:off x="13491168" y="8347323"/>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204" name="消息缓冲队列"/>
          <p:cNvSpPr/>
          <p:nvPr/>
        </p:nvSpPr>
        <p:spPr>
          <a:xfrm>
            <a:off x="14380125" y="9851505"/>
            <a:ext cx="4584616"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消息缓冲队列</a:t>
            </a:r>
          </a:p>
        </p:txBody>
      </p:sp>
    </p:spTree>
    <p:extLst>
      <p:ext uri="{BB962C8B-B14F-4D97-AF65-F5344CB8AC3E}">
        <p14:creationId xmlns:p14="http://schemas.microsoft.com/office/powerpoint/2010/main" val="894116446"/>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0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208" name="1 进程的描述"/>
          <p:cNvSpPr/>
          <p:nvPr/>
        </p:nvSpPr>
        <p:spPr>
          <a:xfrm>
            <a:off x="9349067" y="3617302"/>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进程的描述</a:t>
            </a:r>
          </a:p>
        </p:txBody>
      </p:sp>
      <p:sp>
        <p:nvSpPr>
          <p:cNvPr id="1209" name="2 进程的控制"/>
          <p:cNvSpPr/>
          <p:nvPr/>
        </p:nvSpPr>
        <p:spPr>
          <a:xfrm>
            <a:off x="9349067" y="4680348"/>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进程的控制</a:t>
            </a:r>
          </a:p>
        </p:txBody>
      </p:sp>
      <p:sp>
        <p:nvSpPr>
          <p:cNvPr id="1210" name="3 操作系统内核"/>
          <p:cNvSpPr/>
          <p:nvPr/>
        </p:nvSpPr>
        <p:spPr>
          <a:xfrm>
            <a:off x="9349067" y="574339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操作系统内核</a:t>
            </a:r>
          </a:p>
        </p:txBody>
      </p:sp>
      <p:sp>
        <p:nvSpPr>
          <p:cNvPr id="1211" name="4 进程同步"/>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进程同步</a:t>
            </a:r>
          </a:p>
        </p:txBody>
      </p:sp>
      <p:sp>
        <p:nvSpPr>
          <p:cNvPr id="1212" name="5 进程通信"/>
          <p:cNvSpPr/>
          <p:nvPr/>
        </p:nvSpPr>
        <p:spPr>
          <a:xfrm>
            <a:off x="9349067" y="7869486"/>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进程通信</a:t>
            </a:r>
          </a:p>
        </p:txBody>
      </p:sp>
      <p:sp>
        <p:nvSpPr>
          <p:cNvPr id="1213" name="6 线程"/>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线程</a:t>
            </a:r>
          </a:p>
        </p:txBody>
      </p:sp>
      <p:sp>
        <p:nvSpPr>
          <p:cNvPr id="121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215"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216"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Tree>
    <p:extLst>
      <p:ext uri="{BB962C8B-B14F-4D97-AF65-F5344CB8AC3E}">
        <p14:creationId xmlns:p14="http://schemas.microsoft.com/office/powerpoint/2010/main" val="147202986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19" name="程序"/>
          <p:cNvSpPr/>
          <p:nvPr/>
        </p:nvSpPr>
        <p:spPr>
          <a:xfrm>
            <a:off x="3563338" y="4833306"/>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程序</a:t>
            </a:r>
          </a:p>
        </p:txBody>
      </p:sp>
      <p:sp>
        <p:nvSpPr>
          <p:cNvPr id="1220" name="进程"/>
          <p:cNvSpPr/>
          <p:nvPr/>
        </p:nvSpPr>
        <p:spPr>
          <a:xfrm>
            <a:off x="17479582" y="4833306"/>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a:t>
            </a:r>
          </a:p>
        </p:txBody>
      </p:sp>
      <p:sp>
        <p:nvSpPr>
          <p:cNvPr id="1221" name="VS"/>
          <p:cNvSpPr/>
          <p:nvPr/>
        </p:nvSpPr>
        <p:spPr>
          <a:xfrm>
            <a:off x="10299018" y="3639506"/>
            <a:ext cx="3205481" cy="365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0">
                <a:latin typeface="Hannotate SC Bold"/>
                <a:ea typeface="Hannotate SC Bold"/>
                <a:cs typeface="Hannotate SC Bold"/>
                <a:sym typeface="Hannotate SC Bold"/>
              </a:defRPr>
            </a:lvl1pPr>
          </a:lstStyle>
          <a:p>
            <a:r>
              <a:t>VS</a:t>
            </a:r>
          </a:p>
        </p:txBody>
      </p:sp>
      <p:sp>
        <p:nvSpPr>
          <p:cNvPr id="1222" name="具有独立功能的…"/>
          <p:cNvSpPr/>
          <p:nvPr/>
        </p:nvSpPr>
        <p:spPr>
          <a:xfrm>
            <a:off x="2668352" y="7480197"/>
            <a:ext cx="4550569"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latin typeface="Lantinghei SC Extralight"/>
                <a:ea typeface="Lantinghei SC Extralight"/>
                <a:cs typeface="Lantinghei SC Extralight"/>
                <a:sym typeface="Lantinghei SC Extralight"/>
              </a:defRPr>
            </a:pPr>
            <a:r>
              <a:t>具有独立功能的</a:t>
            </a:r>
          </a:p>
          <a:p>
            <a:pPr>
              <a:defRPr sz="4800">
                <a:latin typeface="Lantinghei SC Extralight"/>
                <a:ea typeface="Lantinghei SC Extralight"/>
                <a:cs typeface="Lantinghei SC Extralight"/>
                <a:sym typeface="Lantinghei SC Extralight"/>
              </a:defRPr>
            </a:pPr>
            <a:r>
              <a:t>一组指令的集合</a:t>
            </a:r>
          </a:p>
        </p:txBody>
      </p:sp>
      <p:sp>
        <p:nvSpPr>
          <p:cNvPr id="1223" name="允许并发执行的程序在某个数据集合上的运行过程"/>
          <p:cNvSpPr/>
          <p:nvPr/>
        </p:nvSpPr>
        <p:spPr>
          <a:xfrm>
            <a:off x="15042585" y="7480197"/>
            <a:ext cx="7634592"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800">
                <a:latin typeface="Lantinghei SC Extralight"/>
                <a:ea typeface="Lantinghei SC Extralight"/>
                <a:cs typeface="Lantinghei SC Extralight"/>
                <a:sym typeface="Lantinghei SC Extralight"/>
              </a:defRPr>
            </a:pPr>
            <a:r>
              <a:t>允许并发执行的程序在某个</a:t>
            </a:r>
            <a:r>
              <a:rPr>
                <a:latin typeface="Lantinghei SC Demibold"/>
                <a:ea typeface="Lantinghei SC Demibold"/>
                <a:cs typeface="Lantinghei SC Demibold"/>
                <a:sym typeface="Lantinghei SC Demibold"/>
              </a:rPr>
              <a:t>数据集合</a:t>
            </a:r>
            <a:r>
              <a:t>上的运行过程</a:t>
            </a:r>
          </a:p>
        </p:txBody>
      </p:sp>
      <p:sp>
        <p:nvSpPr>
          <p:cNvPr id="1224"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22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226" name="2.6.0 线程"/>
          <p:cNvSpPr/>
          <p:nvPr/>
        </p:nvSpPr>
        <p:spPr>
          <a:xfrm>
            <a:off x="257436" y="105864"/>
            <a:ext cx="241091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dirty="0">
                <a:solidFill>
                  <a:schemeClr val="bg1">
                    <a:lumMod val="75000"/>
                  </a:schemeClr>
                </a:solidFill>
                <a:latin typeface="SimSun" charset="-122"/>
                <a:ea typeface="SimSun" charset="-122"/>
                <a:cs typeface="SimSun" charset="-122"/>
              </a:rPr>
              <a:t>2.6.0 线程</a:t>
            </a:r>
          </a:p>
        </p:txBody>
      </p:sp>
      <p:pic>
        <p:nvPicPr>
          <p:cNvPr id="1227" name="屏幕快照 2019-03-05 下午4.51.08.png" descr="屏幕快照 2019-03-05 下午4.51.08.png"/>
          <p:cNvPicPr>
            <a:picLocks noChangeAspect="1"/>
          </p:cNvPicPr>
          <p:nvPr/>
        </p:nvPicPr>
        <p:blipFill>
          <a:blip r:embed="rId3">
            <a:extLst/>
          </a:blip>
          <a:stretch>
            <a:fillRect/>
          </a:stretch>
        </p:blipFill>
        <p:spPr>
          <a:xfrm>
            <a:off x="20012111" y="639562"/>
            <a:ext cx="3539583" cy="2126789"/>
          </a:xfrm>
          <a:prstGeom prst="rect">
            <a:avLst/>
          </a:prstGeom>
          <a:ln w="12700">
            <a:miter lim="400000"/>
          </a:ln>
        </p:spPr>
      </p:pic>
    </p:spTree>
    <p:extLst>
      <p:ext uri="{BB962C8B-B14F-4D97-AF65-F5344CB8AC3E}">
        <p14:creationId xmlns:p14="http://schemas.microsoft.com/office/powerpoint/2010/main" val="139429400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30" name="具有独立功能的…"/>
          <p:cNvSpPr/>
          <p:nvPr/>
        </p:nvSpPr>
        <p:spPr>
          <a:xfrm>
            <a:off x="2406084" y="4579306"/>
            <a:ext cx="4550570"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latin typeface="Lantinghei SC Extralight"/>
                <a:ea typeface="Lantinghei SC Extralight"/>
                <a:cs typeface="Lantinghei SC Extralight"/>
                <a:sym typeface="Lantinghei SC Extralight"/>
              </a:defRPr>
            </a:pPr>
            <a:r>
              <a:t>具有独立功能的</a:t>
            </a:r>
          </a:p>
          <a:p>
            <a:pPr>
              <a:defRPr sz="4800">
                <a:latin typeface="Lantinghei SC Extralight"/>
                <a:ea typeface="Lantinghei SC Extralight"/>
                <a:cs typeface="Lantinghei SC Extralight"/>
                <a:sym typeface="Lantinghei SC Extralight"/>
              </a:defRPr>
            </a:pPr>
            <a:r>
              <a:t>一组指令的集合</a:t>
            </a:r>
          </a:p>
        </p:txBody>
      </p:sp>
      <p:sp>
        <p:nvSpPr>
          <p:cNvPr id="1231" name="程序"/>
          <p:cNvSpPr/>
          <p:nvPr/>
        </p:nvSpPr>
        <p:spPr>
          <a:xfrm>
            <a:off x="6480975" y="2716132"/>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程序</a:t>
            </a:r>
          </a:p>
        </p:txBody>
      </p:sp>
      <p:sp>
        <p:nvSpPr>
          <p:cNvPr id="1232" name="进程"/>
          <p:cNvSpPr/>
          <p:nvPr/>
        </p:nvSpPr>
        <p:spPr>
          <a:xfrm>
            <a:off x="14561946" y="2716132"/>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a:t>
            </a:r>
          </a:p>
        </p:txBody>
      </p:sp>
      <p:sp>
        <p:nvSpPr>
          <p:cNvPr id="1233" name="VS"/>
          <p:cNvSpPr/>
          <p:nvPr/>
        </p:nvSpPr>
        <p:spPr>
          <a:xfrm>
            <a:off x="10299018" y="3639506"/>
            <a:ext cx="3205481" cy="365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0">
                <a:latin typeface="Hannotate SC Bold"/>
                <a:ea typeface="Hannotate SC Bold"/>
                <a:cs typeface="Hannotate SC Bold"/>
                <a:sym typeface="Hannotate SC Bold"/>
              </a:defRPr>
            </a:lvl1pPr>
          </a:lstStyle>
          <a:p>
            <a:r>
              <a:t>VS</a:t>
            </a:r>
          </a:p>
        </p:txBody>
      </p:sp>
      <p:sp>
        <p:nvSpPr>
          <p:cNvPr id="1234" name="线程"/>
          <p:cNvSpPr/>
          <p:nvPr/>
        </p:nvSpPr>
        <p:spPr>
          <a:xfrm>
            <a:off x="10811702" y="8367252"/>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线程</a:t>
            </a:r>
          </a:p>
        </p:txBody>
      </p:sp>
      <p:sp>
        <p:nvSpPr>
          <p:cNvPr id="1235" name="🌚"/>
          <p:cNvSpPr/>
          <p:nvPr/>
        </p:nvSpPr>
        <p:spPr>
          <a:xfrm>
            <a:off x="11525250" y="10350635"/>
            <a:ext cx="1333501" cy="170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600">
                <a:latin typeface="Apple Color Emoji"/>
                <a:ea typeface="Apple Color Emoji"/>
                <a:cs typeface="Apple Color Emoji"/>
                <a:sym typeface="Apple Color Emoji"/>
              </a:defRPr>
            </a:lvl1pPr>
          </a:lstStyle>
          <a:p>
            <a:r>
              <a:t>🌚</a:t>
            </a:r>
          </a:p>
        </p:txBody>
      </p:sp>
      <p:sp>
        <p:nvSpPr>
          <p:cNvPr id="1236" name="允许并发执行的程序在某个数据集合上的运行过程"/>
          <p:cNvSpPr/>
          <p:nvPr/>
        </p:nvSpPr>
        <p:spPr>
          <a:xfrm>
            <a:off x="15261603" y="4579306"/>
            <a:ext cx="7634591"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latin typeface="Lantinghei SC Extralight"/>
                <a:ea typeface="Lantinghei SC Extralight"/>
                <a:cs typeface="Lantinghei SC Extralight"/>
                <a:sym typeface="Lantinghei SC Extralight"/>
              </a:defRPr>
            </a:lvl1pPr>
          </a:lstStyle>
          <a:p>
            <a:r>
              <a:t>允许并发执行的程序在某个数据集合上的运行过程</a:t>
            </a:r>
          </a:p>
        </p:txBody>
      </p:sp>
      <p:sp>
        <p:nvSpPr>
          <p:cNvPr id="1237"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23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pic>
        <p:nvPicPr>
          <p:cNvPr id="1240" name="屏幕快照 2019-03-05 下午4.51.08.png" descr="屏幕快照 2019-03-05 下午4.51.08.png"/>
          <p:cNvPicPr>
            <a:picLocks noChangeAspect="1"/>
          </p:cNvPicPr>
          <p:nvPr/>
        </p:nvPicPr>
        <p:blipFill>
          <a:blip r:embed="rId3">
            <a:extLst/>
          </a:blip>
          <a:stretch>
            <a:fillRect/>
          </a:stretch>
        </p:blipFill>
        <p:spPr>
          <a:xfrm>
            <a:off x="20012111" y="639562"/>
            <a:ext cx="3539584" cy="2126789"/>
          </a:xfrm>
          <a:prstGeom prst="rect">
            <a:avLst/>
          </a:prstGeom>
          <a:ln w="12700">
            <a:miter lim="400000"/>
          </a:ln>
        </p:spPr>
      </p:pic>
      <p:sp>
        <p:nvSpPr>
          <p:cNvPr id="14" name="2.6.0 线程"/>
          <p:cNvSpPr/>
          <p:nvPr/>
        </p:nvSpPr>
        <p:spPr>
          <a:xfrm>
            <a:off x="257436" y="105864"/>
            <a:ext cx="241091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dirty="0">
                <a:solidFill>
                  <a:schemeClr val="bg1">
                    <a:lumMod val="75000"/>
                  </a:schemeClr>
                </a:solidFill>
                <a:latin typeface="SimSun" charset="-122"/>
                <a:ea typeface="SimSun" charset="-122"/>
                <a:cs typeface="SimSun" charset="-122"/>
              </a:rPr>
              <a:t>2.6.0 线程</a:t>
            </a:r>
          </a:p>
        </p:txBody>
      </p:sp>
    </p:spTree>
    <p:extLst>
      <p:ext uri="{BB962C8B-B14F-4D97-AF65-F5344CB8AC3E}">
        <p14:creationId xmlns:p14="http://schemas.microsoft.com/office/powerpoint/2010/main" val="55771874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43" name="用户要求执行数据库应用程序"/>
          <p:cNvSpPr/>
          <p:nvPr/>
        </p:nvSpPr>
        <p:spPr>
          <a:xfrm>
            <a:off x="1727008" y="5431826"/>
            <a:ext cx="5038477" cy="18669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用户要求执行数据库应用程序</a:t>
            </a:r>
          </a:p>
        </p:txBody>
      </p:sp>
      <p:sp>
        <p:nvSpPr>
          <p:cNvPr id="1244"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24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246" name="2.6.1.1 线程的概念和分类"/>
          <p:cNvSpPr/>
          <p:nvPr/>
        </p:nvSpPr>
        <p:spPr>
          <a:xfrm>
            <a:off x="355574" y="101773"/>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2.6.1.1 线程的概念和分类</a:t>
            </a:r>
          </a:p>
        </p:txBody>
      </p:sp>
      <p:sp>
        <p:nvSpPr>
          <p:cNvPr id="1247" name="线程的概念"/>
          <p:cNvSpPr/>
          <p:nvPr/>
        </p:nvSpPr>
        <p:spPr>
          <a:xfrm>
            <a:off x="435982" y="910069"/>
            <a:ext cx="3881647"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线程的概念</a:t>
            </a:r>
          </a:p>
        </p:txBody>
      </p:sp>
      <p:pic>
        <p:nvPicPr>
          <p:cNvPr id="1248" name="屏幕快照 2019-03-05 下午4.51.08.png" descr="屏幕快照 2019-03-05 下午4.51.08.png"/>
          <p:cNvPicPr>
            <a:picLocks noChangeAspect="1"/>
          </p:cNvPicPr>
          <p:nvPr/>
        </p:nvPicPr>
        <p:blipFill>
          <a:blip r:embed="rId3">
            <a:extLst/>
          </a:blip>
          <a:stretch>
            <a:fillRect/>
          </a:stretch>
        </p:blipFill>
        <p:spPr>
          <a:xfrm>
            <a:off x="20012111" y="639562"/>
            <a:ext cx="3539584" cy="2126789"/>
          </a:xfrm>
          <a:prstGeom prst="rect">
            <a:avLst/>
          </a:prstGeom>
          <a:ln w="12700">
            <a:miter lim="400000"/>
          </a:ln>
        </p:spPr>
      </p:pic>
    </p:spTree>
    <p:extLst>
      <p:ext uri="{BB962C8B-B14F-4D97-AF65-F5344CB8AC3E}">
        <p14:creationId xmlns:p14="http://schemas.microsoft.com/office/powerpoint/2010/main" val="196027809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51" name="用户要求执行数据库应用程序"/>
          <p:cNvSpPr/>
          <p:nvPr/>
        </p:nvSpPr>
        <p:spPr>
          <a:xfrm>
            <a:off x="1727008" y="5431826"/>
            <a:ext cx="5038477" cy="18669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用户要求执行数据库应用程序</a:t>
            </a:r>
          </a:p>
        </p:txBody>
      </p:sp>
      <p:sp>
        <p:nvSpPr>
          <p:cNvPr id="1252" name="工资单报表请求"/>
          <p:cNvSpPr/>
          <p:nvPr/>
        </p:nvSpPr>
        <p:spPr>
          <a:xfrm>
            <a:off x="9053183" y="4364085"/>
            <a:ext cx="4871572" cy="9906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工资单报表请求</a:t>
            </a:r>
          </a:p>
        </p:txBody>
      </p:sp>
      <p:sp>
        <p:nvSpPr>
          <p:cNvPr id="1253" name="线条"/>
          <p:cNvSpPr/>
          <p:nvPr/>
        </p:nvSpPr>
        <p:spPr>
          <a:xfrm>
            <a:off x="7838118" y="4859385"/>
            <a:ext cx="1053447" cy="1"/>
          </a:xfrm>
          <a:prstGeom prst="line">
            <a:avLst/>
          </a:prstGeom>
          <a:ln w="127000">
            <a:solidFill>
              <a:srgbClr val="000000"/>
            </a:solidFill>
            <a:miter lim="400000"/>
            <a:tailEnd type="triangle"/>
          </a:ln>
        </p:spPr>
        <p:txBody>
          <a:bodyPr lIns="50800" tIns="50800" rIns="50800" bIns="50800" anchor="ctr"/>
          <a:lstStyle/>
          <a:p>
            <a:pPr>
              <a:defRPr sz="3200"/>
            </a:pPr>
            <a:endParaRPr/>
          </a:p>
        </p:txBody>
      </p:sp>
      <p:sp>
        <p:nvSpPr>
          <p:cNvPr id="1254" name="线条"/>
          <p:cNvSpPr/>
          <p:nvPr/>
        </p:nvSpPr>
        <p:spPr>
          <a:xfrm flipH="1">
            <a:off x="7811810" y="4800258"/>
            <a:ext cx="1" cy="5511096"/>
          </a:xfrm>
          <a:prstGeom prst="line">
            <a:avLst/>
          </a:prstGeom>
          <a:ln w="127000">
            <a:solidFill>
              <a:srgbClr val="000000"/>
            </a:solidFill>
            <a:miter lim="400000"/>
          </a:ln>
        </p:spPr>
        <p:txBody>
          <a:bodyPr lIns="50800" tIns="50800" rIns="50800" bIns="50800" anchor="ctr"/>
          <a:lstStyle/>
          <a:p>
            <a:pPr>
              <a:defRPr sz="3200"/>
            </a:pPr>
            <a:endParaRPr/>
          </a:p>
        </p:txBody>
      </p:sp>
      <p:sp>
        <p:nvSpPr>
          <p:cNvPr id="1255" name="线条"/>
          <p:cNvSpPr/>
          <p:nvPr/>
        </p:nvSpPr>
        <p:spPr>
          <a:xfrm>
            <a:off x="6782020" y="6365276"/>
            <a:ext cx="1053447" cy="1"/>
          </a:xfrm>
          <a:prstGeom prst="line">
            <a:avLst/>
          </a:prstGeom>
          <a:ln w="127000">
            <a:solidFill>
              <a:srgbClr val="000000"/>
            </a:solidFill>
            <a:miter lim="400000"/>
          </a:ln>
        </p:spPr>
        <p:txBody>
          <a:bodyPr lIns="50800" tIns="50800" rIns="50800" bIns="50800" anchor="ctr"/>
          <a:lstStyle/>
          <a:p>
            <a:pPr>
              <a:defRPr sz="3200"/>
            </a:pPr>
            <a:endParaRPr/>
          </a:p>
        </p:txBody>
      </p:sp>
      <p:sp>
        <p:nvSpPr>
          <p:cNvPr id="1256"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25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259" name="线程的概念"/>
          <p:cNvSpPr/>
          <p:nvPr/>
        </p:nvSpPr>
        <p:spPr>
          <a:xfrm>
            <a:off x="435982" y="910069"/>
            <a:ext cx="3881647"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线程的概念</a:t>
            </a:r>
          </a:p>
        </p:txBody>
      </p:sp>
      <p:pic>
        <p:nvPicPr>
          <p:cNvPr id="1260" name="屏幕快照 2019-03-05 下午4.51.08.png" descr="屏幕快照 2019-03-05 下午4.51.08.png"/>
          <p:cNvPicPr>
            <a:picLocks noChangeAspect="1"/>
          </p:cNvPicPr>
          <p:nvPr/>
        </p:nvPicPr>
        <p:blipFill>
          <a:blip r:embed="rId3">
            <a:extLst/>
          </a:blip>
          <a:stretch>
            <a:fillRect/>
          </a:stretch>
        </p:blipFill>
        <p:spPr>
          <a:xfrm>
            <a:off x="20012111" y="639562"/>
            <a:ext cx="3539584" cy="2126789"/>
          </a:xfrm>
          <a:prstGeom prst="rect">
            <a:avLst/>
          </a:prstGeom>
          <a:ln w="12700">
            <a:miter lim="400000"/>
          </a:ln>
        </p:spPr>
      </p:pic>
      <p:sp>
        <p:nvSpPr>
          <p:cNvPr id="13" name="2.6.1.1 线程的概念和分类"/>
          <p:cNvSpPr/>
          <p:nvPr/>
        </p:nvSpPr>
        <p:spPr>
          <a:xfrm>
            <a:off x="355574" y="101773"/>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2.6.1.1 线程的概念和分类</a:t>
            </a:r>
          </a:p>
        </p:txBody>
      </p:sp>
    </p:spTree>
    <p:extLst>
      <p:ext uri="{BB962C8B-B14F-4D97-AF65-F5344CB8AC3E}">
        <p14:creationId xmlns:p14="http://schemas.microsoft.com/office/powerpoint/2010/main" val="184728042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63" name="用户要求执行数据库应用程序"/>
          <p:cNvSpPr/>
          <p:nvPr/>
        </p:nvSpPr>
        <p:spPr>
          <a:xfrm>
            <a:off x="1727008" y="5431826"/>
            <a:ext cx="5038477" cy="18669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用户要求执行数据库应用程序</a:t>
            </a:r>
          </a:p>
        </p:txBody>
      </p:sp>
      <p:sp>
        <p:nvSpPr>
          <p:cNvPr id="1264" name="工资单报表请求"/>
          <p:cNvSpPr/>
          <p:nvPr/>
        </p:nvSpPr>
        <p:spPr>
          <a:xfrm>
            <a:off x="9053183" y="4364085"/>
            <a:ext cx="4871572" cy="9906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工资单报表请求</a:t>
            </a:r>
          </a:p>
        </p:txBody>
      </p:sp>
      <p:sp>
        <p:nvSpPr>
          <p:cNvPr id="1265" name="数据库查询请求"/>
          <p:cNvSpPr/>
          <p:nvPr/>
        </p:nvSpPr>
        <p:spPr>
          <a:xfrm>
            <a:off x="9053183" y="7060506"/>
            <a:ext cx="4871572" cy="9906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数据库查询请求</a:t>
            </a:r>
          </a:p>
        </p:txBody>
      </p:sp>
      <p:sp>
        <p:nvSpPr>
          <p:cNvPr id="1266" name="线条"/>
          <p:cNvSpPr/>
          <p:nvPr/>
        </p:nvSpPr>
        <p:spPr>
          <a:xfrm>
            <a:off x="7838118" y="4859385"/>
            <a:ext cx="1053447" cy="1"/>
          </a:xfrm>
          <a:prstGeom prst="line">
            <a:avLst/>
          </a:prstGeom>
          <a:ln w="127000">
            <a:solidFill>
              <a:srgbClr val="000000"/>
            </a:solidFill>
            <a:miter lim="400000"/>
            <a:tailEnd type="triangle"/>
          </a:ln>
        </p:spPr>
        <p:txBody>
          <a:bodyPr lIns="50800" tIns="50800" rIns="50800" bIns="50800" anchor="ctr"/>
          <a:lstStyle/>
          <a:p>
            <a:pPr>
              <a:defRPr sz="3200"/>
            </a:pPr>
            <a:endParaRPr/>
          </a:p>
        </p:txBody>
      </p:sp>
      <p:sp>
        <p:nvSpPr>
          <p:cNvPr id="1267" name="线条"/>
          <p:cNvSpPr/>
          <p:nvPr/>
        </p:nvSpPr>
        <p:spPr>
          <a:xfrm>
            <a:off x="7838118" y="7555806"/>
            <a:ext cx="1053447" cy="1"/>
          </a:xfrm>
          <a:prstGeom prst="line">
            <a:avLst/>
          </a:prstGeom>
          <a:ln w="127000">
            <a:solidFill>
              <a:srgbClr val="000000"/>
            </a:solidFill>
            <a:miter lim="400000"/>
            <a:tailEnd type="triangle"/>
          </a:ln>
        </p:spPr>
        <p:txBody>
          <a:bodyPr lIns="50800" tIns="50800" rIns="50800" bIns="50800" anchor="ctr"/>
          <a:lstStyle/>
          <a:p>
            <a:pPr>
              <a:defRPr sz="3200"/>
            </a:pPr>
            <a:endParaRPr/>
          </a:p>
        </p:txBody>
      </p:sp>
      <p:sp>
        <p:nvSpPr>
          <p:cNvPr id="1268" name="线条"/>
          <p:cNvSpPr/>
          <p:nvPr/>
        </p:nvSpPr>
        <p:spPr>
          <a:xfrm flipH="1">
            <a:off x="7811810" y="4800258"/>
            <a:ext cx="1" cy="5511096"/>
          </a:xfrm>
          <a:prstGeom prst="line">
            <a:avLst/>
          </a:prstGeom>
          <a:ln w="127000">
            <a:solidFill>
              <a:srgbClr val="000000"/>
            </a:solidFill>
            <a:miter lim="400000"/>
          </a:ln>
        </p:spPr>
        <p:txBody>
          <a:bodyPr lIns="50800" tIns="50800" rIns="50800" bIns="50800" anchor="ctr"/>
          <a:lstStyle/>
          <a:p>
            <a:pPr>
              <a:defRPr sz="3200"/>
            </a:pPr>
            <a:endParaRPr/>
          </a:p>
        </p:txBody>
      </p:sp>
      <p:sp>
        <p:nvSpPr>
          <p:cNvPr id="1269" name="线条"/>
          <p:cNvSpPr/>
          <p:nvPr/>
        </p:nvSpPr>
        <p:spPr>
          <a:xfrm>
            <a:off x="6782020" y="6365276"/>
            <a:ext cx="1053447" cy="1"/>
          </a:xfrm>
          <a:prstGeom prst="line">
            <a:avLst/>
          </a:prstGeom>
          <a:ln w="127000">
            <a:solidFill>
              <a:srgbClr val="000000"/>
            </a:solidFill>
            <a:miter lim="400000"/>
          </a:ln>
        </p:spPr>
        <p:txBody>
          <a:bodyPr lIns="50800" tIns="50800" rIns="50800" bIns="50800" anchor="ctr"/>
          <a:lstStyle/>
          <a:p>
            <a:pPr>
              <a:defRPr sz="3200"/>
            </a:pPr>
            <a:endParaRPr/>
          </a:p>
        </p:txBody>
      </p:sp>
      <p:sp>
        <p:nvSpPr>
          <p:cNvPr id="1270"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271"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273" name="线程的概念"/>
          <p:cNvSpPr/>
          <p:nvPr/>
        </p:nvSpPr>
        <p:spPr>
          <a:xfrm>
            <a:off x="435982" y="910069"/>
            <a:ext cx="3881647"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线程的概念</a:t>
            </a:r>
          </a:p>
        </p:txBody>
      </p:sp>
      <p:pic>
        <p:nvPicPr>
          <p:cNvPr id="1274" name="屏幕快照 2019-03-05 下午4.51.08.png" descr="屏幕快照 2019-03-05 下午4.51.08.png"/>
          <p:cNvPicPr>
            <a:picLocks noChangeAspect="1"/>
          </p:cNvPicPr>
          <p:nvPr/>
        </p:nvPicPr>
        <p:blipFill>
          <a:blip r:embed="rId3">
            <a:extLst/>
          </a:blip>
          <a:stretch>
            <a:fillRect/>
          </a:stretch>
        </p:blipFill>
        <p:spPr>
          <a:xfrm>
            <a:off x="20012111" y="639562"/>
            <a:ext cx="3539584" cy="2126789"/>
          </a:xfrm>
          <a:prstGeom prst="rect">
            <a:avLst/>
          </a:prstGeom>
          <a:ln w="12700">
            <a:miter lim="400000"/>
          </a:ln>
        </p:spPr>
      </p:pic>
      <p:sp>
        <p:nvSpPr>
          <p:cNvPr id="15" name="2.6.1.1 线程的概念和分类"/>
          <p:cNvSpPr/>
          <p:nvPr/>
        </p:nvSpPr>
        <p:spPr>
          <a:xfrm>
            <a:off x="355574" y="101773"/>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2.6.1.1 线程的概念和分类</a:t>
            </a:r>
          </a:p>
        </p:txBody>
      </p:sp>
    </p:spTree>
    <p:extLst>
      <p:ext uri="{BB962C8B-B14F-4D97-AF65-F5344CB8AC3E}">
        <p14:creationId xmlns:p14="http://schemas.microsoft.com/office/powerpoint/2010/main" val="1071001489"/>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77" name="用户要求执行数据库应用程序"/>
          <p:cNvSpPr/>
          <p:nvPr/>
        </p:nvSpPr>
        <p:spPr>
          <a:xfrm>
            <a:off x="1727008" y="5431826"/>
            <a:ext cx="5038477" cy="18669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用户要求执行数据库应用程序</a:t>
            </a:r>
          </a:p>
        </p:txBody>
      </p:sp>
      <p:sp>
        <p:nvSpPr>
          <p:cNvPr id="1278" name="工资单报表请求"/>
          <p:cNvSpPr/>
          <p:nvPr/>
        </p:nvSpPr>
        <p:spPr>
          <a:xfrm>
            <a:off x="9053183" y="4364085"/>
            <a:ext cx="4871572" cy="9906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工资单报表请求</a:t>
            </a:r>
          </a:p>
        </p:txBody>
      </p:sp>
      <p:sp>
        <p:nvSpPr>
          <p:cNvPr id="1279" name="数据库查询请求"/>
          <p:cNvSpPr/>
          <p:nvPr/>
        </p:nvSpPr>
        <p:spPr>
          <a:xfrm>
            <a:off x="9053183" y="7060506"/>
            <a:ext cx="4871572" cy="9906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数据库查询请求</a:t>
            </a:r>
          </a:p>
        </p:txBody>
      </p:sp>
      <p:sp>
        <p:nvSpPr>
          <p:cNvPr id="1280" name="线条"/>
          <p:cNvSpPr/>
          <p:nvPr/>
        </p:nvSpPr>
        <p:spPr>
          <a:xfrm>
            <a:off x="7838118" y="4859385"/>
            <a:ext cx="1053447" cy="1"/>
          </a:xfrm>
          <a:prstGeom prst="line">
            <a:avLst/>
          </a:prstGeom>
          <a:ln w="127000">
            <a:solidFill>
              <a:srgbClr val="000000"/>
            </a:solidFill>
            <a:miter lim="400000"/>
            <a:tailEnd type="triangle"/>
          </a:ln>
        </p:spPr>
        <p:txBody>
          <a:bodyPr lIns="50800" tIns="50800" rIns="50800" bIns="50800" anchor="ctr"/>
          <a:lstStyle/>
          <a:p>
            <a:pPr>
              <a:defRPr sz="3200"/>
            </a:pPr>
            <a:endParaRPr/>
          </a:p>
        </p:txBody>
      </p:sp>
      <p:sp>
        <p:nvSpPr>
          <p:cNvPr id="1281" name="线条"/>
          <p:cNvSpPr/>
          <p:nvPr/>
        </p:nvSpPr>
        <p:spPr>
          <a:xfrm>
            <a:off x="7838118" y="7555806"/>
            <a:ext cx="1053447" cy="1"/>
          </a:xfrm>
          <a:prstGeom prst="line">
            <a:avLst/>
          </a:prstGeom>
          <a:ln w="127000">
            <a:solidFill>
              <a:srgbClr val="000000"/>
            </a:solidFill>
            <a:miter lim="400000"/>
            <a:tailEnd type="triangle"/>
          </a:ln>
        </p:spPr>
        <p:txBody>
          <a:bodyPr lIns="50800" tIns="50800" rIns="50800" bIns="50800" anchor="ctr"/>
          <a:lstStyle/>
          <a:p>
            <a:pPr>
              <a:defRPr sz="3200"/>
            </a:pPr>
            <a:endParaRPr/>
          </a:p>
        </p:txBody>
      </p:sp>
      <p:sp>
        <p:nvSpPr>
          <p:cNvPr id="1282" name="线条"/>
          <p:cNvSpPr/>
          <p:nvPr/>
        </p:nvSpPr>
        <p:spPr>
          <a:xfrm flipH="1">
            <a:off x="7811810" y="4800258"/>
            <a:ext cx="1" cy="5511096"/>
          </a:xfrm>
          <a:prstGeom prst="line">
            <a:avLst/>
          </a:prstGeom>
          <a:ln w="127000">
            <a:solidFill>
              <a:srgbClr val="000000"/>
            </a:solidFill>
            <a:miter lim="400000"/>
          </a:ln>
        </p:spPr>
        <p:txBody>
          <a:bodyPr lIns="50800" tIns="50800" rIns="50800" bIns="50800" anchor="ctr"/>
          <a:lstStyle/>
          <a:p>
            <a:pPr>
              <a:defRPr sz="3200"/>
            </a:pPr>
            <a:endParaRPr/>
          </a:p>
        </p:txBody>
      </p:sp>
      <p:sp>
        <p:nvSpPr>
          <p:cNvPr id="1283" name="线条"/>
          <p:cNvSpPr/>
          <p:nvPr/>
        </p:nvSpPr>
        <p:spPr>
          <a:xfrm>
            <a:off x="6782020" y="6365276"/>
            <a:ext cx="1053447" cy="1"/>
          </a:xfrm>
          <a:prstGeom prst="line">
            <a:avLst/>
          </a:prstGeom>
          <a:ln w="127000">
            <a:solidFill>
              <a:srgbClr val="000000"/>
            </a:solidFill>
            <a:miter lim="400000"/>
          </a:ln>
        </p:spPr>
        <p:txBody>
          <a:bodyPr lIns="50800" tIns="50800" rIns="50800" bIns="50800" anchor="ctr"/>
          <a:lstStyle/>
          <a:p>
            <a:pPr>
              <a:defRPr sz="3200"/>
            </a:pPr>
            <a:endParaRPr/>
          </a:p>
        </p:txBody>
      </p:sp>
      <p:sp>
        <p:nvSpPr>
          <p:cNvPr id="1284" name="线条"/>
          <p:cNvSpPr/>
          <p:nvPr/>
        </p:nvSpPr>
        <p:spPr>
          <a:xfrm>
            <a:off x="7838118" y="10248409"/>
            <a:ext cx="1053447" cy="1"/>
          </a:xfrm>
          <a:prstGeom prst="line">
            <a:avLst/>
          </a:prstGeom>
          <a:ln w="127000">
            <a:solidFill>
              <a:srgbClr val="000000"/>
            </a:solidFill>
            <a:miter lim="400000"/>
            <a:tailEnd type="triangle"/>
          </a:ln>
        </p:spPr>
        <p:txBody>
          <a:bodyPr lIns="50800" tIns="50800" rIns="50800" bIns="50800" anchor="ctr"/>
          <a:lstStyle/>
          <a:p>
            <a:pPr>
              <a:defRPr sz="3200"/>
            </a:pPr>
            <a:endParaRPr/>
          </a:p>
        </p:txBody>
      </p:sp>
      <p:sp>
        <p:nvSpPr>
          <p:cNvPr id="1285" name="......请求"/>
          <p:cNvSpPr/>
          <p:nvPr/>
        </p:nvSpPr>
        <p:spPr>
          <a:xfrm>
            <a:off x="9053183" y="9753109"/>
            <a:ext cx="4871572" cy="9906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......请求</a:t>
            </a:r>
          </a:p>
        </p:txBody>
      </p:sp>
      <p:sp>
        <p:nvSpPr>
          <p:cNvPr id="1286"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28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289" name="线程的概念"/>
          <p:cNvSpPr/>
          <p:nvPr/>
        </p:nvSpPr>
        <p:spPr>
          <a:xfrm>
            <a:off x="435982" y="910069"/>
            <a:ext cx="3881647"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线程的概念</a:t>
            </a:r>
          </a:p>
        </p:txBody>
      </p:sp>
      <p:pic>
        <p:nvPicPr>
          <p:cNvPr id="1290" name="屏幕快照 2019-03-05 下午4.51.08.png" descr="屏幕快照 2019-03-05 下午4.51.08.png"/>
          <p:cNvPicPr>
            <a:picLocks noChangeAspect="1"/>
          </p:cNvPicPr>
          <p:nvPr/>
        </p:nvPicPr>
        <p:blipFill>
          <a:blip r:embed="rId3">
            <a:extLst/>
          </a:blip>
          <a:stretch>
            <a:fillRect/>
          </a:stretch>
        </p:blipFill>
        <p:spPr>
          <a:xfrm>
            <a:off x="20012111" y="639562"/>
            <a:ext cx="3539584" cy="2126789"/>
          </a:xfrm>
          <a:prstGeom prst="rect">
            <a:avLst/>
          </a:prstGeom>
          <a:ln w="12700">
            <a:miter lim="400000"/>
          </a:ln>
        </p:spPr>
      </p:pic>
      <p:sp>
        <p:nvSpPr>
          <p:cNvPr id="17" name="2.6.1.1 线程的概念和分类"/>
          <p:cNvSpPr/>
          <p:nvPr/>
        </p:nvSpPr>
        <p:spPr>
          <a:xfrm>
            <a:off x="355574" y="101773"/>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2.6.1.1 线程的概念和分类</a:t>
            </a:r>
          </a:p>
        </p:txBody>
      </p:sp>
    </p:spTree>
    <p:extLst>
      <p:ext uri="{BB962C8B-B14F-4D97-AF65-F5344CB8AC3E}">
        <p14:creationId xmlns:p14="http://schemas.microsoft.com/office/powerpoint/2010/main" val="11409646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93" name="用户要求执行数据库应用程序"/>
          <p:cNvSpPr/>
          <p:nvPr/>
        </p:nvSpPr>
        <p:spPr>
          <a:xfrm>
            <a:off x="1727008" y="5431826"/>
            <a:ext cx="5038477" cy="18669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用户要求执行数据库应用程序</a:t>
            </a:r>
          </a:p>
        </p:txBody>
      </p:sp>
      <p:sp>
        <p:nvSpPr>
          <p:cNvPr id="1294" name="工资单报表请求"/>
          <p:cNvSpPr/>
          <p:nvPr/>
        </p:nvSpPr>
        <p:spPr>
          <a:xfrm>
            <a:off x="9053183" y="4364085"/>
            <a:ext cx="4871572" cy="9906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工资单报表请求</a:t>
            </a:r>
          </a:p>
        </p:txBody>
      </p:sp>
      <p:sp>
        <p:nvSpPr>
          <p:cNvPr id="1295" name="数据库查询请求"/>
          <p:cNvSpPr/>
          <p:nvPr/>
        </p:nvSpPr>
        <p:spPr>
          <a:xfrm>
            <a:off x="9053183" y="7060506"/>
            <a:ext cx="4871572" cy="9906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数据库查询请求</a:t>
            </a:r>
          </a:p>
        </p:txBody>
      </p:sp>
      <p:sp>
        <p:nvSpPr>
          <p:cNvPr id="1296" name="线条"/>
          <p:cNvSpPr/>
          <p:nvPr/>
        </p:nvSpPr>
        <p:spPr>
          <a:xfrm>
            <a:off x="7838118" y="4859385"/>
            <a:ext cx="1053447" cy="1"/>
          </a:xfrm>
          <a:prstGeom prst="line">
            <a:avLst/>
          </a:prstGeom>
          <a:ln w="127000">
            <a:solidFill>
              <a:srgbClr val="000000"/>
            </a:solidFill>
            <a:miter lim="400000"/>
            <a:tailEnd type="triangle"/>
          </a:ln>
        </p:spPr>
        <p:txBody>
          <a:bodyPr lIns="50800" tIns="50800" rIns="50800" bIns="50800" anchor="ctr"/>
          <a:lstStyle/>
          <a:p>
            <a:pPr>
              <a:defRPr sz="3200"/>
            </a:pPr>
            <a:endParaRPr/>
          </a:p>
        </p:txBody>
      </p:sp>
      <p:sp>
        <p:nvSpPr>
          <p:cNvPr id="1297" name="线条"/>
          <p:cNvSpPr/>
          <p:nvPr/>
        </p:nvSpPr>
        <p:spPr>
          <a:xfrm>
            <a:off x="7838118" y="7555806"/>
            <a:ext cx="1053447" cy="1"/>
          </a:xfrm>
          <a:prstGeom prst="line">
            <a:avLst/>
          </a:prstGeom>
          <a:ln w="127000">
            <a:solidFill>
              <a:srgbClr val="000000"/>
            </a:solidFill>
            <a:miter lim="400000"/>
            <a:tailEnd type="triangle"/>
          </a:ln>
        </p:spPr>
        <p:txBody>
          <a:bodyPr lIns="50800" tIns="50800" rIns="50800" bIns="50800" anchor="ctr"/>
          <a:lstStyle/>
          <a:p>
            <a:pPr>
              <a:defRPr sz="3200"/>
            </a:pPr>
            <a:endParaRPr/>
          </a:p>
        </p:txBody>
      </p:sp>
      <p:sp>
        <p:nvSpPr>
          <p:cNvPr id="1298" name="线条"/>
          <p:cNvSpPr/>
          <p:nvPr/>
        </p:nvSpPr>
        <p:spPr>
          <a:xfrm flipH="1">
            <a:off x="7811810" y="4800258"/>
            <a:ext cx="1" cy="5511096"/>
          </a:xfrm>
          <a:prstGeom prst="line">
            <a:avLst/>
          </a:prstGeom>
          <a:ln w="127000">
            <a:solidFill>
              <a:srgbClr val="000000"/>
            </a:solidFill>
            <a:miter lim="400000"/>
          </a:ln>
        </p:spPr>
        <p:txBody>
          <a:bodyPr lIns="50800" tIns="50800" rIns="50800" bIns="50800" anchor="ctr"/>
          <a:lstStyle/>
          <a:p>
            <a:pPr>
              <a:defRPr sz="3200"/>
            </a:pPr>
            <a:endParaRPr/>
          </a:p>
        </p:txBody>
      </p:sp>
      <p:sp>
        <p:nvSpPr>
          <p:cNvPr id="1299" name="线条"/>
          <p:cNvSpPr/>
          <p:nvPr/>
        </p:nvSpPr>
        <p:spPr>
          <a:xfrm>
            <a:off x="6782020" y="6365276"/>
            <a:ext cx="1053447" cy="1"/>
          </a:xfrm>
          <a:prstGeom prst="line">
            <a:avLst/>
          </a:prstGeom>
          <a:ln w="127000">
            <a:solidFill>
              <a:srgbClr val="000000"/>
            </a:solidFill>
            <a:miter lim="400000"/>
          </a:ln>
        </p:spPr>
        <p:txBody>
          <a:bodyPr lIns="50800" tIns="50800" rIns="50800" bIns="50800" anchor="ctr"/>
          <a:lstStyle/>
          <a:p>
            <a:pPr>
              <a:defRPr sz="3200"/>
            </a:pPr>
            <a:endParaRPr/>
          </a:p>
        </p:txBody>
      </p:sp>
      <p:sp>
        <p:nvSpPr>
          <p:cNvPr id="1300" name="线条"/>
          <p:cNvSpPr/>
          <p:nvPr/>
        </p:nvSpPr>
        <p:spPr>
          <a:xfrm>
            <a:off x="7838118" y="10248409"/>
            <a:ext cx="1053447" cy="1"/>
          </a:xfrm>
          <a:prstGeom prst="line">
            <a:avLst/>
          </a:prstGeom>
          <a:ln w="127000">
            <a:solidFill>
              <a:srgbClr val="000000"/>
            </a:solidFill>
            <a:miter lim="400000"/>
            <a:tailEnd type="triangle"/>
          </a:ln>
        </p:spPr>
        <p:txBody>
          <a:bodyPr lIns="50800" tIns="50800" rIns="50800" bIns="50800" anchor="ctr"/>
          <a:lstStyle/>
          <a:p>
            <a:pPr>
              <a:defRPr sz="3200"/>
            </a:pPr>
            <a:endParaRPr/>
          </a:p>
        </p:txBody>
      </p:sp>
      <p:sp>
        <p:nvSpPr>
          <p:cNvPr id="1301" name="......请求"/>
          <p:cNvSpPr/>
          <p:nvPr/>
        </p:nvSpPr>
        <p:spPr>
          <a:xfrm>
            <a:off x="9053183" y="9753109"/>
            <a:ext cx="4871572" cy="9906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......请求</a:t>
            </a:r>
          </a:p>
        </p:txBody>
      </p:sp>
      <p:pic>
        <p:nvPicPr>
          <p:cNvPr id="1302" name="线条" descr="线条"/>
          <p:cNvPicPr>
            <a:picLocks/>
          </p:cNvPicPr>
          <p:nvPr/>
        </p:nvPicPr>
        <p:blipFill>
          <a:blip r:embed="rId2">
            <a:extLst/>
          </a:blip>
          <a:stretch>
            <a:fillRect/>
          </a:stretch>
        </p:blipFill>
        <p:spPr>
          <a:xfrm rot="5400000">
            <a:off x="3762851" y="7801300"/>
            <a:ext cx="973477" cy="256103"/>
          </a:xfrm>
          <a:prstGeom prst="rect">
            <a:avLst/>
          </a:prstGeom>
        </p:spPr>
      </p:pic>
      <p:grpSp>
        <p:nvGrpSpPr>
          <p:cNvPr id="1306" name="创建一个进程"/>
          <p:cNvGrpSpPr/>
          <p:nvPr/>
        </p:nvGrpSpPr>
        <p:grpSpPr>
          <a:xfrm>
            <a:off x="1756578" y="8573229"/>
            <a:ext cx="4979336" cy="1161864"/>
            <a:chOff x="0" y="0"/>
            <a:chExt cx="4979334" cy="1161863"/>
          </a:xfrm>
        </p:grpSpPr>
        <p:sp>
          <p:nvSpPr>
            <p:cNvPr id="1305" name="创建一个进程"/>
            <p:cNvSpPr/>
            <p:nvPr/>
          </p:nvSpPr>
          <p:spPr>
            <a:xfrm>
              <a:off x="53881" y="53881"/>
              <a:ext cx="4871573" cy="1054101"/>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a:latin typeface="Lantinghei SC Extralight"/>
                  <a:ea typeface="Lantinghei SC Extralight"/>
                  <a:cs typeface="Lantinghei SC Extralight"/>
                  <a:sym typeface="Lantinghei SC Extralight"/>
                </a:defRPr>
              </a:lvl1pPr>
            </a:lstStyle>
            <a:p>
              <a:r>
                <a:t>创建一个进程</a:t>
              </a:r>
            </a:p>
          </p:txBody>
        </p:sp>
        <p:pic>
          <p:nvPicPr>
            <p:cNvPr id="1304" name="创建一个进程" descr="创建一个进程"/>
            <p:cNvPicPr>
              <a:picLocks/>
            </p:cNvPicPr>
            <p:nvPr/>
          </p:nvPicPr>
          <p:blipFill>
            <a:blip r:embed="rId3">
              <a:extLst/>
            </a:blip>
            <a:stretch>
              <a:fillRect/>
            </a:stretch>
          </p:blipFill>
          <p:spPr>
            <a:xfrm>
              <a:off x="-1" y="-1"/>
              <a:ext cx="4979336" cy="1161865"/>
            </a:xfrm>
            <a:prstGeom prst="rect">
              <a:avLst/>
            </a:prstGeom>
            <a:effectLst/>
          </p:spPr>
        </p:pic>
      </p:grpSp>
      <p:sp>
        <p:nvSpPr>
          <p:cNvPr id="130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309"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310" name="线程的概念"/>
          <p:cNvSpPr/>
          <p:nvPr/>
        </p:nvSpPr>
        <p:spPr>
          <a:xfrm>
            <a:off x="435982" y="910069"/>
            <a:ext cx="3881647" cy="1103551"/>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线程的概念</a:t>
            </a:r>
          </a:p>
        </p:txBody>
      </p:sp>
      <p:pic>
        <p:nvPicPr>
          <p:cNvPr id="1311" name="屏幕快照 2019-03-05 下午4.51.08.png" descr="屏幕快照 2019-03-05 下午4.51.08.png"/>
          <p:cNvPicPr>
            <a:picLocks noChangeAspect="1"/>
          </p:cNvPicPr>
          <p:nvPr/>
        </p:nvPicPr>
        <p:blipFill>
          <a:blip r:embed="rId5">
            <a:extLst/>
          </a:blip>
          <a:stretch>
            <a:fillRect/>
          </a:stretch>
        </p:blipFill>
        <p:spPr>
          <a:xfrm>
            <a:off x="20012111" y="639562"/>
            <a:ext cx="3539584" cy="2126789"/>
          </a:xfrm>
          <a:prstGeom prst="rect">
            <a:avLst/>
          </a:prstGeom>
          <a:ln w="12700">
            <a:miter lim="400000"/>
          </a:ln>
        </p:spPr>
      </p:pic>
      <p:sp>
        <p:nvSpPr>
          <p:cNvPr id="21" name="2.6.1.1 线程的概念和分类"/>
          <p:cNvSpPr/>
          <p:nvPr/>
        </p:nvSpPr>
        <p:spPr>
          <a:xfrm>
            <a:off x="355574" y="101773"/>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2.6.1.1 线程的概念和分类</a:t>
            </a:r>
          </a:p>
        </p:txBody>
      </p:sp>
    </p:spTree>
    <p:extLst>
      <p:ext uri="{BB962C8B-B14F-4D97-AF65-F5344CB8AC3E}">
        <p14:creationId xmlns:p14="http://schemas.microsoft.com/office/powerpoint/2010/main" val="2063941359"/>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3" name="屏幕快照 2019-03-05 下午4.51.08.png" descr="屏幕快照 2019-03-05 下午4.51.08.png"/>
          <p:cNvPicPr>
            <a:picLocks noChangeAspect="1"/>
          </p:cNvPicPr>
          <p:nvPr/>
        </p:nvPicPr>
        <p:blipFill>
          <a:blip r:embed="rId2">
            <a:extLst/>
          </a:blip>
          <a:stretch>
            <a:fillRect/>
          </a:stretch>
        </p:blipFill>
        <p:spPr>
          <a:xfrm>
            <a:off x="21982760" y="615227"/>
            <a:ext cx="1836623" cy="1103551"/>
          </a:xfrm>
          <a:prstGeom prst="rect">
            <a:avLst/>
          </a:prstGeom>
          <a:ln w="12700">
            <a:miter lim="400000"/>
          </a:ln>
        </p:spPr>
      </p:pic>
      <p:sp>
        <p:nvSpPr>
          <p:cNvPr id="131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15" name="用户要求执行数据库应用程序"/>
          <p:cNvSpPr/>
          <p:nvPr/>
        </p:nvSpPr>
        <p:spPr>
          <a:xfrm>
            <a:off x="1727008" y="5431826"/>
            <a:ext cx="5038477" cy="18669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用户要求执行数据库应用程序</a:t>
            </a:r>
          </a:p>
        </p:txBody>
      </p:sp>
      <p:sp>
        <p:nvSpPr>
          <p:cNvPr id="1316" name="工资单报表请求"/>
          <p:cNvSpPr/>
          <p:nvPr/>
        </p:nvSpPr>
        <p:spPr>
          <a:xfrm>
            <a:off x="9053183" y="4364085"/>
            <a:ext cx="4871572" cy="9906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工资单报表请求</a:t>
            </a:r>
          </a:p>
        </p:txBody>
      </p:sp>
      <p:sp>
        <p:nvSpPr>
          <p:cNvPr id="1317" name="数据库查询请求"/>
          <p:cNvSpPr/>
          <p:nvPr/>
        </p:nvSpPr>
        <p:spPr>
          <a:xfrm>
            <a:off x="9053183" y="7060506"/>
            <a:ext cx="4871572" cy="9906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数据库查询请求</a:t>
            </a:r>
          </a:p>
        </p:txBody>
      </p:sp>
      <p:sp>
        <p:nvSpPr>
          <p:cNvPr id="1318" name="线条"/>
          <p:cNvSpPr/>
          <p:nvPr/>
        </p:nvSpPr>
        <p:spPr>
          <a:xfrm>
            <a:off x="7838118" y="4859385"/>
            <a:ext cx="1053447" cy="1"/>
          </a:xfrm>
          <a:prstGeom prst="line">
            <a:avLst/>
          </a:prstGeom>
          <a:ln w="127000">
            <a:solidFill>
              <a:srgbClr val="000000"/>
            </a:solidFill>
            <a:miter lim="400000"/>
            <a:tailEnd type="triangle"/>
          </a:ln>
        </p:spPr>
        <p:txBody>
          <a:bodyPr lIns="50800" tIns="50800" rIns="50800" bIns="50800" anchor="ctr"/>
          <a:lstStyle/>
          <a:p>
            <a:pPr>
              <a:defRPr sz="3200"/>
            </a:pPr>
            <a:endParaRPr/>
          </a:p>
        </p:txBody>
      </p:sp>
      <p:sp>
        <p:nvSpPr>
          <p:cNvPr id="1319" name="线条"/>
          <p:cNvSpPr/>
          <p:nvPr/>
        </p:nvSpPr>
        <p:spPr>
          <a:xfrm>
            <a:off x="7838118" y="7555806"/>
            <a:ext cx="1053447" cy="1"/>
          </a:xfrm>
          <a:prstGeom prst="line">
            <a:avLst/>
          </a:prstGeom>
          <a:ln w="127000">
            <a:solidFill>
              <a:srgbClr val="000000"/>
            </a:solidFill>
            <a:miter lim="400000"/>
            <a:tailEnd type="triangle"/>
          </a:ln>
        </p:spPr>
        <p:txBody>
          <a:bodyPr lIns="50800" tIns="50800" rIns="50800" bIns="50800" anchor="ctr"/>
          <a:lstStyle/>
          <a:p>
            <a:pPr>
              <a:defRPr sz="3200"/>
            </a:pPr>
            <a:endParaRPr/>
          </a:p>
        </p:txBody>
      </p:sp>
      <p:sp>
        <p:nvSpPr>
          <p:cNvPr id="1320" name="线条"/>
          <p:cNvSpPr/>
          <p:nvPr/>
        </p:nvSpPr>
        <p:spPr>
          <a:xfrm flipH="1">
            <a:off x="7811810" y="4800258"/>
            <a:ext cx="1" cy="5511096"/>
          </a:xfrm>
          <a:prstGeom prst="line">
            <a:avLst/>
          </a:prstGeom>
          <a:ln w="127000">
            <a:solidFill>
              <a:srgbClr val="000000"/>
            </a:solidFill>
            <a:miter lim="400000"/>
          </a:ln>
        </p:spPr>
        <p:txBody>
          <a:bodyPr lIns="50800" tIns="50800" rIns="50800" bIns="50800" anchor="ctr"/>
          <a:lstStyle/>
          <a:p>
            <a:pPr>
              <a:defRPr sz="3200"/>
            </a:pPr>
            <a:endParaRPr/>
          </a:p>
        </p:txBody>
      </p:sp>
      <p:sp>
        <p:nvSpPr>
          <p:cNvPr id="1321" name="线条"/>
          <p:cNvSpPr/>
          <p:nvPr/>
        </p:nvSpPr>
        <p:spPr>
          <a:xfrm>
            <a:off x="6782020" y="6365276"/>
            <a:ext cx="1053447" cy="1"/>
          </a:xfrm>
          <a:prstGeom prst="line">
            <a:avLst/>
          </a:prstGeom>
          <a:ln w="127000">
            <a:solidFill>
              <a:srgbClr val="000000"/>
            </a:solidFill>
            <a:miter lim="400000"/>
          </a:ln>
        </p:spPr>
        <p:txBody>
          <a:bodyPr lIns="50800" tIns="50800" rIns="50800" bIns="50800" anchor="ctr"/>
          <a:lstStyle/>
          <a:p>
            <a:pPr>
              <a:defRPr sz="3200"/>
            </a:pPr>
            <a:endParaRPr/>
          </a:p>
        </p:txBody>
      </p:sp>
      <p:sp>
        <p:nvSpPr>
          <p:cNvPr id="1322" name="线条"/>
          <p:cNvSpPr/>
          <p:nvPr/>
        </p:nvSpPr>
        <p:spPr>
          <a:xfrm>
            <a:off x="7838118" y="10248409"/>
            <a:ext cx="1053447" cy="1"/>
          </a:xfrm>
          <a:prstGeom prst="line">
            <a:avLst/>
          </a:prstGeom>
          <a:ln w="127000">
            <a:solidFill>
              <a:srgbClr val="000000"/>
            </a:solidFill>
            <a:miter lim="400000"/>
            <a:tailEnd type="triangle"/>
          </a:ln>
        </p:spPr>
        <p:txBody>
          <a:bodyPr lIns="50800" tIns="50800" rIns="50800" bIns="50800" anchor="ctr"/>
          <a:lstStyle/>
          <a:p>
            <a:pPr>
              <a:defRPr sz="3200"/>
            </a:pPr>
            <a:endParaRPr/>
          </a:p>
        </p:txBody>
      </p:sp>
      <p:sp>
        <p:nvSpPr>
          <p:cNvPr id="1323" name="......请求"/>
          <p:cNvSpPr/>
          <p:nvPr/>
        </p:nvSpPr>
        <p:spPr>
          <a:xfrm>
            <a:off x="9053183" y="9753109"/>
            <a:ext cx="4871572" cy="9906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......请求</a:t>
            </a:r>
          </a:p>
        </p:txBody>
      </p:sp>
      <p:grpSp>
        <p:nvGrpSpPr>
          <p:cNvPr id="1326" name="每一个请求分别作为一个线程"/>
          <p:cNvGrpSpPr/>
          <p:nvPr/>
        </p:nvGrpSpPr>
        <p:grpSpPr>
          <a:xfrm>
            <a:off x="13737179" y="1827469"/>
            <a:ext cx="9182861" cy="1284506"/>
            <a:chOff x="0" y="0"/>
            <a:chExt cx="9182859" cy="1284505"/>
          </a:xfrm>
        </p:grpSpPr>
        <p:sp>
          <p:nvSpPr>
            <p:cNvPr id="1325" name="每一个请求分别作为一个线程"/>
            <p:cNvSpPr/>
            <p:nvPr/>
          </p:nvSpPr>
          <p:spPr>
            <a:xfrm>
              <a:off x="89802" y="89802"/>
              <a:ext cx="9003255" cy="1104901"/>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a:latin typeface="Lantinghei SC Extralight"/>
                  <a:ea typeface="Lantinghei SC Extralight"/>
                  <a:cs typeface="Lantinghei SC Extralight"/>
                  <a:sym typeface="Lantinghei SC Extralight"/>
                </a:defRPr>
              </a:lvl1pPr>
            </a:lstStyle>
            <a:p>
              <a:r>
                <a:t>每一个请求分别作为一个线程</a:t>
              </a:r>
            </a:p>
          </p:txBody>
        </p:sp>
        <p:pic>
          <p:nvPicPr>
            <p:cNvPr id="1324" name="每一个请求分别作为一个线程" descr="每一个请求分别作为一个线程"/>
            <p:cNvPicPr>
              <a:picLocks/>
            </p:cNvPicPr>
            <p:nvPr/>
          </p:nvPicPr>
          <p:blipFill>
            <a:blip r:embed="rId3">
              <a:alphaModFix amt="19775"/>
              <a:extLst/>
            </a:blip>
            <a:stretch>
              <a:fillRect/>
            </a:stretch>
          </p:blipFill>
          <p:spPr>
            <a:xfrm>
              <a:off x="-1" y="0"/>
              <a:ext cx="9182861" cy="1284506"/>
            </a:xfrm>
            <a:prstGeom prst="rect">
              <a:avLst/>
            </a:prstGeom>
            <a:effectLst/>
          </p:spPr>
        </p:pic>
      </p:grpSp>
      <p:pic>
        <p:nvPicPr>
          <p:cNvPr id="1327" name="线条" descr="线条"/>
          <p:cNvPicPr>
            <a:picLocks/>
          </p:cNvPicPr>
          <p:nvPr/>
        </p:nvPicPr>
        <p:blipFill>
          <a:blip r:embed="rId4">
            <a:alphaModFix amt="19775"/>
            <a:extLst/>
          </a:blip>
          <a:stretch>
            <a:fillRect/>
          </a:stretch>
        </p:blipFill>
        <p:spPr>
          <a:xfrm rot="19740135">
            <a:off x="13879760" y="3962989"/>
            <a:ext cx="2531030" cy="332934"/>
          </a:xfrm>
          <a:prstGeom prst="rect">
            <a:avLst/>
          </a:prstGeom>
        </p:spPr>
      </p:pic>
      <p:pic>
        <p:nvPicPr>
          <p:cNvPr id="1329" name="线条" descr="线条"/>
          <p:cNvPicPr>
            <a:picLocks/>
          </p:cNvPicPr>
          <p:nvPr/>
        </p:nvPicPr>
        <p:blipFill>
          <a:blip r:embed="rId5">
            <a:alphaModFix amt="19775"/>
            <a:extLst/>
          </a:blip>
          <a:stretch>
            <a:fillRect/>
          </a:stretch>
        </p:blipFill>
        <p:spPr>
          <a:xfrm rot="17925967">
            <a:off x="12877096" y="5456472"/>
            <a:ext cx="4659982" cy="332934"/>
          </a:xfrm>
          <a:prstGeom prst="rect">
            <a:avLst/>
          </a:prstGeom>
        </p:spPr>
      </p:pic>
      <p:pic>
        <p:nvPicPr>
          <p:cNvPr id="1331" name="线条" descr="线条"/>
          <p:cNvPicPr>
            <a:picLocks/>
          </p:cNvPicPr>
          <p:nvPr/>
        </p:nvPicPr>
        <p:blipFill>
          <a:blip r:embed="rId6">
            <a:alphaModFix amt="19775"/>
            <a:extLst/>
          </a:blip>
          <a:stretch>
            <a:fillRect/>
          </a:stretch>
        </p:blipFill>
        <p:spPr>
          <a:xfrm rot="17353070">
            <a:off x="11704087" y="6904326"/>
            <a:ext cx="7132371" cy="332935"/>
          </a:xfrm>
          <a:prstGeom prst="rect">
            <a:avLst/>
          </a:prstGeom>
        </p:spPr>
      </p:pic>
      <p:sp>
        <p:nvSpPr>
          <p:cNvPr id="133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pic>
        <p:nvPicPr>
          <p:cNvPr id="1335" name="线条" descr="线条"/>
          <p:cNvPicPr>
            <a:picLocks/>
          </p:cNvPicPr>
          <p:nvPr/>
        </p:nvPicPr>
        <p:blipFill>
          <a:blip r:embed="rId7">
            <a:extLst/>
          </a:blip>
          <a:stretch>
            <a:fillRect/>
          </a:stretch>
        </p:blipFill>
        <p:spPr>
          <a:xfrm rot="5400000">
            <a:off x="3762851" y="7801300"/>
            <a:ext cx="973477" cy="256103"/>
          </a:xfrm>
          <a:prstGeom prst="rect">
            <a:avLst/>
          </a:prstGeom>
        </p:spPr>
      </p:pic>
      <p:grpSp>
        <p:nvGrpSpPr>
          <p:cNvPr id="1339" name="创建一个进程"/>
          <p:cNvGrpSpPr/>
          <p:nvPr/>
        </p:nvGrpSpPr>
        <p:grpSpPr>
          <a:xfrm>
            <a:off x="1756578" y="8573229"/>
            <a:ext cx="4979336" cy="1161864"/>
            <a:chOff x="0" y="0"/>
            <a:chExt cx="4979334" cy="1161863"/>
          </a:xfrm>
        </p:grpSpPr>
        <p:sp>
          <p:nvSpPr>
            <p:cNvPr id="1338" name="创建一个进程"/>
            <p:cNvSpPr/>
            <p:nvPr/>
          </p:nvSpPr>
          <p:spPr>
            <a:xfrm>
              <a:off x="53881" y="53881"/>
              <a:ext cx="4871573" cy="1054101"/>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a:latin typeface="Lantinghei SC Extralight"/>
                  <a:ea typeface="Lantinghei SC Extralight"/>
                  <a:cs typeface="Lantinghei SC Extralight"/>
                  <a:sym typeface="Lantinghei SC Extralight"/>
                </a:defRPr>
              </a:lvl1pPr>
            </a:lstStyle>
            <a:p>
              <a:r>
                <a:t>创建一个进程</a:t>
              </a:r>
            </a:p>
          </p:txBody>
        </p:sp>
        <p:pic>
          <p:nvPicPr>
            <p:cNvPr id="1337" name="创建一个进程" descr="创建一个进程"/>
            <p:cNvPicPr>
              <a:picLocks/>
            </p:cNvPicPr>
            <p:nvPr/>
          </p:nvPicPr>
          <p:blipFill>
            <a:blip r:embed="rId8">
              <a:extLst/>
            </a:blip>
            <a:stretch>
              <a:fillRect/>
            </a:stretch>
          </p:blipFill>
          <p:spPr>
            <a:xfrm>
              <a:off x="-1" y="-1"/>
              <a:ext cx="4979336" cy="1161865"/>
            </a:xfrm>
            <a:prstGeom prst="rect">
              <a:avLst/>
            </a:prstGeom>
            <a:effectLst/>
          </p:spPr>
        </p:pic>
      </p:grpSp>
      <p:sp>
        <p:nvSpPr>
          <p:cNvPr id="1340"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341" name="线程的概念"/>
          <p:cNvSpPr/>
          <p:nvPr/>
        </p:nvSpPr>
        <p:spPr>
          <a:xfrm>
            <a:off x="435982" y="910069"/>
            <a:ext cx="3881647" cy="1103551"/>
          </a:xfrm>
          <a:prstGeom prst="roundRect">
            <a:avLst>
              <a:gd name="adj" fmla="val 16311"/>
            </a:avLst>
          </a:prstGeom>
          <a:blipFill>
            <a:blip r:embed="rId9"/>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线程的概念</a:t>
            </a:r>
          </a:p>
        </p:txBody>
      </p:sp>
      <p:sp>
        <p:nvSpPr>
          <p:cNvPr id="27" name="2.6.1.1 线程的概念和分类"/>
          <p:cNvSpPr/>
          <p:nvPr/>
        </p:nvSpPr>
        <p:spPr>
          <a:xfrm>
            <a:off x="355574" y="101773"/>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2.6.1.1 线程的概念和分类</a:t>
            </a:r>
          </a:p>
        </p:txBody>
      </p:sp>
    </p:spTree>
    <p:extLst>
      <p:ext uri="{BB962C8B-B14F-4D97-AF65-F5344CB8AC3E}">
        <p14:creationId xmlns:p14="http://schemas.microsoft.com/office/powerpoint/2010/main" val="35907072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6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068" name="1 进程的描述"/>
          <p:cNvSpPr/>
          <p:nvPr/>
        </p:nvSpPr>
        <p:spPr>
          <a:xfrm>
            <a:off x="9349067" y="3617302"/>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进程的描述</a:t>
            </a:r>
          </a:p>
        </p:txBody>
      </p:sp>
      <p:sp>
        <p:nvSpPr>
          <p:cNvPr id="1069" name="2 进程的控制"/>
          <p:cNvSpPr/>
          <p:nvPr/>
        </p:nvSpPr>
        <p:spPr>
          <a:xfrm>
            <a:off x="9349067" y="4680348"/>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进程的控制</a:t>
            </a:r>
          </a:p>
        </p:txBody>
      </p:sp>
      <p:sp>
        <p:nvSpPr>
          <p:cNvPr id="1070" name="3 操作系统内核"/>
          <p:cNvSpPr/>
          <p:nvPr/>
        </p:nvSpPr>
        <p:spPr>
          <a:xfrm>
            <a:off x="9349067" y="574339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操作系统内核</a:t>
            </a:r>
          </a:p>
        </p:txBody>
      </p:sp>
      <p:sp>
        <p:nvSpPr>
          <p:cNvPr id="1071" name="4 进程同步"/>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进程同步</a:t>
            </a:r>
          </a:p>
        </p:txBody>
      </p:sp>
      <p:sp>
        <p:nvSpPr>
          <p:cNvPr id="1072" name="5 进程通信"/>
          <p:cNvSpPr/>
          <p:nvPr/>
        </p:nvSpPr>
        <p:spPr>
          <a:xfrm>
            <a:off x="9349067" y="7869486"/>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进程通信</a:t>
            </a:r>
          </a:p>
        </p:txBody>
      </p:sp>
      <p:sp>
        <p:nvSpPr>
          <p:cNvPr id="1073" name="6 线程"/>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线程</a:t>
            </a:r>
          </a:p>
        </p:txBody>
      </p:sp>
      <p:sp>
        <p:nvSpPr>
          <p:cNvPr id="107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075" name="第五节 进程通信"/>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进程通信</a:t>
            </a:r>
          </a:p>
        </p:txBody>
      </p:sp>
      <p:sp>
        <p:nvSpPr>
          <p:cNvPr id="1076"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
        <p:nvSpPr>
          <p:cNvPr id="1077" name="进程同步的基本概念"/>
          <p:cNvSpPr/>
          <p:nvPr/>
        </p:nvSpPr>
        <p:spPr>
          <a:xfrm>
            <a:off x="15742904" y="5597486"/>
            <a:ext cx="596098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rPr>
                <a:solidFill>
                  <a:schemeClr val="bg2"/>
                </a:solidFill>
              </a:rPr>
              <a:t>进程同步的基本概念</a:t>
            </a:r>
          </a:p>
        </p:txBody>
      </p:sp>
      <p:sp>
        <p:nvSpPr>
          <p:cNvPr id="1078" name="进程同步的准则"/>
          <p:cNvSpPr/>
          <p:nvPr/>
        </p:nvSpPr>
        <p:spPr>
          <a:xfrm>
            <a:off x="15742904" y="6658565"/>
            <a:ext cx="6404917"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rPr>
                <a:solidFill>
                  <a:schemeClr val="bg2"/>
                </a:solidFill>
              </a:rPr>
              <a:t>进程同步的准则</a:t>
            </a:r>
          </a:p>
        </p:txBody>
      </p:sp>
      <p:sp>
        <p:nvSpPr>
          <p:cNvPr id="1079" name="信号量机制"/>
          <p:cNvSpPr/>
          <p:nvPr/>
        </p:nvSpPr>
        <p:spPr>
          <a:xfrm>
            <a:off x="15742904" y="7721610"/>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rPr>
                <a:solidFill>
                  <a:schemeClr val="tx1"/>
                </a:solidFill>
              </a:rPr>
              <a:t>信号量机制</a:t>
            </a:r>
          </a:p>
        </p:txBody>
      </p:sp>
      <p:sp>
        <p:nvSpPr>
          <p:cNvPr id="1080" name="线条"/>
          <p:cNvSpPr/>
          <p:nvPr/>
        </p:nvSpPr>
        <p:spPr>
          <a:xfrm flipV="1">
            <a:off x="15276802" y="5559641"/>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1081" name="线条"/>
          <p:cNvSpPr/>
          <p:nvPr/>
        </p:nvSpPr>
        <p:spPr>
          <a:xfrm>
            <a:off x="14707934" y="7284277"/>
            <a:ext cx="541870" cy="1"/>
          </a:xfrm>
          <a:prstGeom prst="line">
            <a:avLst/>
          </a:prstGeom>
          <a:ln w="38100">
            <a:solidFill>
              <a:srgbClr val="000000"/>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24531424"/>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44" name="用户要求执行数据库应用程序"/>
          <p:cNvSpPr/>
          <p:nvPr/>
        </p:nvSpPr>
        <p:spPr>
          <a:xfrm>
            <a:off x="1727008" y="5431826"/>
            <a:ext cx="5038477" cy="18669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用户要求执行数据库应用程序</a:t>
            </a:r>
          </a:p>
        </p:txBody>
      </p:sp>
      <p:sp>
        <p:nvSpPr>
          <p:cNvPr id="1345" name="工资单报表请求"/>
          <p:cNvSpPr/>
          <p:nvPr/>
        </p:nvSpPr>
        <p:spPr>
          <a:xfrm>
            <a:off x="9053183" y="4364085"/>
            <a:ext cx="4871572" cy="9906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工资单报表请求</a:t>
            </a:r>
          </a:p>
        </p:txBody>
      </p:sp>
      <p:sp>
        <p:nvSpPr>
          <p:cNvPr id="1346" name="数据库查询请求"/>
          <p:cNvSpPr/>
          <p:nvPr/>
        </p:nvSpPr>
        <p:spPr>
          <a:xfrm>
            <a:off x="9053183" y="7060506"/>
            <a:ext cx="4871572" cy="9906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数据库查询请求</a:t>
            </a:r>
          </a:p>
        </p:txBody>
      </p:sp>
      <p:sp>
        <p:nvSpPr>
          <p:cNvPr id="1347" name="线条"/>
          <p:cNvSpPr/>
          <p:nvPr/>
        </p:nvSpPr>
        <p:spPr>
          <a:xfrm>
            <a:off x="7838118" y="4859385"/>
            <a:ext cx="1053447" cy="1"/>
          </a:xfrm>
          <a:prstGeom prst="line">
            <a:avLst/>
          </a:prstGeom>
          <a:ln w="127000">
            <a:solidFill>
              <a:srgbClr val="000000"/>
            </a:solidFill>
            <a:miter lim="400000"/>
            <a:tailEnd type="triangle"/>
          </a:ln>
        </p:spPr>
        <p:txBody>
          <a:bodyPr lIns="50800" tIns="50800" rIns="50800" bIns="50800" anchor="ctr"/>
          <a:lstStyle/>
          <a:p>
            <a:pPr>
              <a:defRPr sz="3200"/>
            </a:pPr>
            <a:endParaRPr/>
          </a:p>
        </p:txBody>
      </p:sp>
      <p:sp>
        <p:nvSpPr>
          <p:cNvPr id="1348" name="线条"/>
          <p:cNvSpPr/>
          <p:nvPr/>
        </p:nvSpPr>
        <p:spPr>
          <a:xfrm>
            <a:off x="7838118" y="7555806"/>
            <a:ext cx="1053447" cy="1"/>
          </a:xfrm>
          <a:prstGeom prst="line">
            <a:avLst/>
          </a:prstGeom>
          <a:ln w="127000">
            <a:solidFill>
              <a:srgbClr val="000000"/>
            </a:solidFill>
            <a:miter lim="400000"/>
            <a:tailEnd type="triangle"/>
          </a:ln>
        </p:spPr>
        <p:txBody>
          <a:bodyPr lIns="50800" tIns="50800" rIns="50800" bIns="50800" anchor="ctr"/>
          <a:lstStyle/>
          <a:p>
            <a:pPr>
              <a:defRPr sz="3200"/>
            </a:pPr>
            <a:endParaRPr/>
          </a:p>
        </p:txBody>
      </p:sp>
      <p:sp>
        <p:nvSpPr>
          <p:cNvPr id="1349" name="线条"/>
          <p:cNvSpPr/>
          <p:nvPr/>
        </p:nvSpPr>
        <p:spPr>
          <a:xfrm flipH="1">
            <a:off x="7811810" y="4800258"/>
            <a:ext cx="1" cy="5511096"/>
          </a:xfrm>
          <a:prstGeom prst="line">
            <a:avLst/>
          </a:prstGeom>
          <a:ln w="127000">
            <a:solidFill>
              <a:srgbClr val="000000"/>
            </a:solidFill>
            <a:miter lim="400000"/>
          </a:ln>
        </p:spPr>
        <p:txBody>
          <a:bodyPr lIns="50800" tIns="50800" rIns="50800" bIns="50800" anchor="ctr"/>
          <a:lstStyle/>
          <a:p>
            <a:pPr>
              <a:defRPr sz="3200"/>
            </a:pPr>
            <a:endParaRPr/>
          </a:p>
        </p:txBody>
      </p:sp>
      <p:sp>
        <p:nvSpPr>
          <p:cNvPr id="1350" name="线条"/>
          <p:cNvSpPr/>
          <p:nvPr/>
        </p:nvSpPr>
        <p:spPr>
          <a:xfrm>
            <a:off x="6782020" y="6365276"/>
            <a:ext cx="1053447" cy="1"/>
          </a:xfrm>
          <a:prstGeom prst="line">
            <a:avLst/>
          </a:prstGeom>
          <a:ln w="127000">
            <a:solidFill>
              <a:srgbClr val="000000"/>
            </a:solidFill>
            <a:miter lim="400000"/>
          </a:ln>
        </p:spPr>
        <p:txBody>
          <a:bodyPr lIns="50800" tIns="50800" rIns="50800" bIns="50800" anchor="ctr"/>
          <a:lstStyle/>
          <a:p>
            <a:pPr>
              <a:defRPr sz="3200"/>
            </a:pPr>
            <a:endParaRPr/>
          </a:p>
        </p:txBody>
      </p:sp>
      <p:sp>
        <p:nvSpPr>
          <p:cNvPr id="1351" name="线条"/>
          <p:cNvSpPr/>
          <p:nvPr/>
        </p:nvSpPr>
        <p:spPr>
          <a:xfrm>
            <a:off x="7838118" y="10248409"/>
            <a:ext cx="1053447" cy="1"/>
          </a:xfrm>
          <a:prstGeom prst="line">
            <a:avLst/>
          </a:prstGeom>
          <a:ln w="127000">
            <a:solidFill>
              <a:srgbClr val="000000"/>
            </a:solidFill>
            <a:miter lim="400000"/>
            <a:tailEnd type="triangle"/>
          </a:ln>
        </p:spPr>
        <p:txBody>
          <a:bodyPr lIns="50800" tIns="50800" rIns="50800" bIns="50800" anchor="ctr"/>
          <a:lstStyle/>
          <a:p>
            <a:pPr>
              <a:defRPr sz="3200"/>
            </a:pPr>
            <a:endParaRPr/>
          </a:p>
        </p:txBody>
      </p:sp>
      <p:sp>
        <p:nvSpPr>
          <p:cNvPr id="1352" name="......请求"/>
          <p:cNvSpPr/>
          <p:nvPr/>
        </p:nvSpPr>
        <p:spPr>
          <a:xfrm>
            <a:off x="9053183" y="9753109"/>
            <a:ext cx="4871572" cy="9906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......请求</a:t>
            </a:r>
          </a:p>
        </p:txBody>
      </p:sp>
      <p:pic>
        <p:nvPicPr>
          <p:cNvPr id="1353" name="线条" descr="线条"/>
          <p:cNvPicPr>
            <a:picLocks/>
          </p:cNvPicPr>
          <p:nvPr/>
        </p:nvPicPr>
        <p:blipFill>
          <a:blip r:embed="rId2">
            <a:alphaModFix amt="19775"/>
            <a:extLst/>
          </a:blip>
          <a:stretch>
            <a:fillRect/>
          </a:stretch>
        </p:blipFill>
        <p:spPr>
          <a:xfrm rot="5400000">
            <a:off x="3775290" y="7753234"/>
            <a:ext cx="941913" cy="352235"/>
          </a:xfrm>
          <a:prstGeom prst="rect">
            <a:avLst/>
          </a:prstGeom>
        </p:spPr>
      </p:pic>
      <p:grpSp>
        <p:nvGrpSpPr>
          <p:cNvPr id="1357" name="创建一个进程"/>
          <p:cNvGrpSpPr/>
          <p:nvPr/>
        </p:nvGrpSpPr>
        <p:grpSpPr>
          <a:xfrm>
            <a:off x="1720658" y="8511908"/>
            <a:ext cx="5051177" cy="1284506"/>
            <a:chOff x="0" y="0"/>
            <a:chExt cx="5051176" cy="1284505"/>
          </a:xfrm>
        </p:grpSpPr>
        <p:sp>
          <p:nvSpPr>
            <p:cNvPr id="1356" name="创建一个进程"/>
            <p:cNvSpPr/>
            <p:nvPr/>
          </p:nvSpPr>
          <p:spPr>
            <a:xfrm>
              <a:off x="89802" y="89802"/>
              <a:ext cx="4871573" cy="1104901"/>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a:latin typeface="Lantinghei SC Extralight"/>
                  <a:ea typeface="Lantinghei SC Extralight"/>
                  <a:cs typeface="Lantinghei SC Extralight"/>
                  <a:sym typeface="Lantinghei SC Extralight"/>
                </a:defRPr>
              </a:lvl1pPr>
            </a:lstStyle>
            <a:p>
              <a:r>
                <a:t>创建一个进程</a:t>
              </a:r>
            </a:p>
          </p:txBody>
        </p:sp>
        <p:pic>
          <p:nvPicPr>
            <p:cNvPr id="1355" name="创建一个进程" descr="创建一个进程"/>
            <p:cNvPicPr>
              <a:picLocks/>
            </p:cNvPicPr>
            <p:nvPr/>
          </p:nvPicPr>
          <p:blipFill>
            <a:blip r:embed="rId3">
              <a:alphaModFix amt="19775"/>
              <a:extLst/>
            </a:blip>
            <a:stretch>
              <a:fillRect/>
            </a:stretch>
          </p:blipFill>
          <p:spPr>
            <a:xfrm>
              <a:off x="0" y="0"/>
              <a:ext cx="5051177" cy="1284506"/>
            </a:xfrm>
            <a:prstGeom prst="rect">
              <a:avLst/>
            </a:prstGeom>
            <a:effectLst/>
          </p:spPr>
        </p:pic>
      </p:grpSp>
      <p:pic>
        <p:nvPicPr>
          <p:cNvPr id="1358" name="线条" descr="线条"/>
          <p:cNvPicPr>
            <a:picLocks/>
          </p:cNvPicPr>
          <p:nvPr/>
        </p:nvPicPr>
        <p:blipFill>
          <a:blip r:embed="rId4">
            <a:alphaModFix amt="19775"/>
            <a:extLst/>
          </a:blip>
          <a:stretch>
            <a:fillRect/>
          </a:stretch>
        </p:blipFill>
        <p:spPr>
          <a:xfrm rot="19740135">
            <a:off x="13879760" y="3962989"/>
            <a:ext cx="2531030" cy="332934"/>
          </a:xfrm>
          <a:prstGeom prst="rect">
            <a:avLst/>
          </a:prstGeom>
        </p:spPr>
      </p:pic>
      <p:pic>
        <p:nvPicPr>
          <p:cNvPr id="1360" name="线条" descr="线条"/>
          <p:cNvPicPr>
            <a:picLocks/>
          </p:cNvPicPr>
          <p:nvPr/>
        </p:nvPicPr>
        <p:blipFill>
          <a:blip r:embed="rId5">
            <a:alphaModFix amt="19775"/>
            <a:extLst/>
          </a:blip>
          <a:stretch>
            <a:fillRect/>
          </a:stretch>
        </p:blipFill>
        <p:spPr>
          <a:xfrm rot="17925967">
            <a:off x="12877096" y="5456472"/>
            <a:ext cx="4659982" cy="332934"/>
          </a:xfrm>
          <a:prstGeom prst="rect">
            <a:avLst/>
          </a:prstGeom>
        </p:spPr>
      </p:pic>
      <p:pic>
        <p:nvPicPr>
          <p:cNvPr id="1362" name="线条" descr="线条"/>
          <p:cNvPicPr>
            <a:picLocks/>
          </p:cNvPicPr>
          <p:nvPr/>
        </p:nvPicPr>
        <p:blipFill>
          <a:blip r:embed="rId6">
            <a:alphaModFix amt="19775"/>
            <a:extLst/>
          </a:blip>
          <a:stretch>
            <a:fillRect/>
          </a:stretch>
        </p:blipFill>
        <p:spPr>
          <a:xfrm rot="17353070">
            <a:off x="11704087" y="6904326"/>
            <a:ext cx="7132371" cy="332935"/>
          </a:xfrm>
          <a:prstGeom prst="rect">
            <a:avLst/>
          </a:prstGeom>
        </p:spPr>
      </p:pic>
      <p:sp>
        <p:nvSpPr>
          <p:cNvPr id="1364" name="线程1"/>
          <p:cNvSpPr/>
          <p:nvPr/>
        </p:nvSpPr>
        <p:spPr>
          <a:xfrm>
            <a:off x="9053183" y="3402210"/>
            <a:ext cx="1850379" cy="952501"/>
          </a:xfrm>
          <a:prstGeom prst="rect">
            <a:avLst/>
          </a:prstGeom>
          <a:solidFill>
            <a:srgbClr val="A6AAA9"/>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a:defRPr sz="4800" b="1">
                <a:latin typeface="Helvetica"/>
                <a:ea typeface="Helvetica"/>
                <a:cs typeface="Helvetica"/>
                <a:sym typeface="Helvetica"/>
              </a:defRPr>
            </a:lvl1pPr>
          </a:lstStyle>
          <a:p>
            <a:r>
              <a:t>线程1</a:t>
            </a:r>
          </a:p>
        </p:txBody>
      </p:sp>
      <p:sp>
        <p:nvSpPr>
          <p:cNvPr id="1365" name="线程2"/>
          <p:cNvSpPr/>
          <p:nvPr/>
        </p:nvSpPr>
        <p:spPr>
          <a:xfrm>
            <a:off x="9053183" y="6097473"/>
            <a:ext cx="1850379" cy="952501"/>
          </a:xfrm>
          <a:prstGeom prst="rect">
            <a:avLst/>
          </a:prstGeom>
          <a:solidFill>
            <a:srgbClr val="A6AAA9"/>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a:defRPr sz="4800" b="1">
                <a:latin typeface="Helvetica"/>
                <a:ea typeface="Helvetica"/>
                <a:cs typeface="Helvetica"/>
                <a:sym typeface="Helvetica"/>
              </a:defRPr>
            </a:lvl1pPr>
          </a:lstStyle>
          <a:p>
            <a:r>
              <a:t>线程2</a:t>
            </a:r>
          </a:p>
        </p:txBody>
      </p:sp>
      <p:sp>
        <p:nvSpPr>
          <p:cNvPr id="1366" name="线程3"/>
          <p:cNvSpPr/>
          <p:nvPr/>
        </p:nvSpPr>
        <p:spPr>
          <a:xfrm>
            <a:off x="9053183" y="8780036"/>
            <a:ext cx="1850379" cy="952501"/>
          </a:xfrm>
          <a:prstGeom prst="rect">
            <a:avLst/>
          </a:prstGeom>
          <a:solidFill>
            <a:srgbClr val="A6AAA9"/>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a:defRPr sz="4800" b="1">
                <a:latin typeface="Helvetica"/>
                <a:ea typeface="Helvetica"/>
                <a:cs typeface="Helvetica"/>
                <a:sym typeface="Helvetica"/>
              </a:defRPr>
            </a:lvl1pPr>
          </a:lstStyle>
          <a:p>
            <a:r>
              <a:t>线程3</a:t>
            </a:r>
          </a:p>
        </p:txBody>
      </p:sp>
      <p:sp>
        <p:nvSpPr>
          <p:cNvPr id="1367"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36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grpSp>
        <p:nvGrpSpPr>
          <p:cNvPr id="1372" name="每一个请求分别作为一个线程"/>
          <p:cNvGrpSpPr/>
          <p:nvPr/>
        </p:nvGrpSpPr>
        <p:grpSpPr>
          <a:xfrm>
            <a:off x="13737179" y="1827469"/>
            <a:ext cx="9182861" cy="1284506"/>
            <a:chOff x="0" y="0"/>
            <a:chExt cx="9182859" cy="1284505"/>
          </a:xfrm>
        </p:grpSpPr>
        <p:sp>
          <p:nvSpPr>
            <p:cNvPr id="1371" name="每一个请求分别作为一个线程"/>
            <p:cNvSpPr/>
            <p:nvPr/>
          </p:nvSpPr>
          <p:spPr>
            <a:xfrm>
              <a:off x="89802" y="89802"/>
              <a:ext cx="9003255" cy="1104901"/>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a:latin typeface="Lantinghei SC Extralight"/>
                  <a:ea typeface="Lantinghei SC Extralight"/>
                  <a:cs typeface="Lantinghei SC Extralight"/>
                  <a:sym typeface="Lantinghei SC Extralight"/>
                </a:defRPr>
              </a:lvl1pPr>
            </a:lstStyle>
            <a:p>
              <a:r>
                <a:t>每一个请求分别作为一个线程</a:t>
              </a:r>
            </a:p>
          </p:txBody>
        </p:sp>
        <p:pic>
          <p:nvPicPr>
            <p:cNvPr id="1370" name="每一个请求分别作为一个线程" descr="每一个请求分别作为一个线程"/>
            <p:cNvPicPr>
              <a:picLocks/>
            </p:cNvPicPr>
            <p:nvPr/>
          </p:nvPicPr>
          <p:blipFill>
            <a:blip r:embed="rId7">
              <a:alphaModFix amt="19775"/>
              <a:extLst/>
            </a:blip>
            <a:stretch>
              <a:fillRect/>
            </a:stretch>
          </p:blipFill>
          <p:spPr>
            <a:xfrm>
              <a:off x="-1" y="0"/>
              <a:ext cx="9182861" cy="1284506"/>
            </a:xfrm>
            <a:prstGeom prst="rect">
              <a:avLst/>
            </a:prstGeom>
            <a:effectLst/>
          </p:spPr>
        </p:pic>
      </p:grpSp>
      <p:sp>
        <p:nvSpPr>
          <p:cNvPr id="1373" name="线程的概念"/>
          <p:cNvSpPr/>
          <p:nvPr/>
        </p:nvSpPr>
        <p:spPr>
          <a:xfrm>
            <a:off x="435982" y="910069"/>
            <a:ext cx="3881647" cy="1103551"/>
          </a:xfrm>
          <a:prstGeom prst="roundRect">
            <a:avLst>
              <a:gd name="adj" fmla="val 16311"/>
            </a:avLst>
          </a:prstGeom>
          <a:blipFill>
            <a:blip r:embed="rId8"/>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线程的概念</a:t>
            </a:r>
          </a:p>
        </p:txBody>
      </p:sp>
      <p:pic>
        <p:nvPicPr>
          <p:cNvPr id="1374" name="屏幕快照 2019-03-05 下午4.51.08.png" descr="屏幕快照 2019-03-05 下午4.51.08.png"/>
          <p:cNvPicPr>
            <a:picLocks noChangeAspect="1"/>
          </p:cNvPicPr>
          <p:nvPr/>
        </p:nvPicPr>
        <p:blipFill>
          <a:blip r:embed="rId9">
            <a:extLst/>
          </a:blip>
          <a:stretch>
            <a:fillRect/>
          </a:stretch>
        </p:blipFill>
        <p:spPr>
          <a:xfrm>
            <a:off x="21982760" y="615227"/>
            <a:ext cx="1836624" cy="1103551"/>
          </a:xfrm>
          <a:prstGeom prst="rect">
            <a:avLst/>
          </a:prstGeom>
          <a:ln w="12700">
            <a:miter lim="400000"/>
          </a:ln>
        </p:spPr>
      </p:pic>
      <p:sp>
        <p:nvSpPr>
          <p:cNvPr id="30" name="2.6.1.1 线程的概念和分类"/>
          <p:cNvSpPr/>
          <p:nvPr/>
        </p:nvSpPr>
        <p:spPr>
          <a:xfrm>
            <a:off x="355574" y="101773"/>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2.6.1.1 线程的概念和分类</a:t>
            </a:r>
          </a:p>
        </p:txBody>
      </p:sp>
    </p:spTree>
    <p:extLst>
      <p:ext uri="{BB962C8B-B14F-4D97-AF65-F5344CB8AC3E}">
        <p14:creationId xmlns:p14="http://schemas.microsoft.com/office/powerpoint/2010/main" val="472576584"/>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77" name="用户要求执行数据库应用程序"/>
          <p:cNvSpPr/>
          <p:nvPr/>
        </p:nvSpPr>
        <p:spPr>
          <a:xfrm>
            <a:off x="1727008" y="5431826"/>
            <a:ext cx="5038477" cy="1866901"/>
          </a:xfrm>
          <a:prstGeom prst="rect">
            <a:avLst/>
          </a:prstGeom>
          <a:ln w="12700">
            <a:solidFill>
              <a:srgbClr val="000000">
                <a:alpha val="19775"/>
              </a:srgbClr>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用户要求执行数据库应用程序</a:t>
            </a:r>
          </a:p>
        </p:txBody>
      </p:sp>
      <p:sp>
        <p:nvSpPr>
          <p:cNvPr id="1378" name="工资单报表请求"/>
          <p:cNvSpPr/>
          <p:nvPr/>
        </p:nvSpPr>
        <p:spPr>
          <a:xfrm>
            <a:off x="9053183" y="4364085"/>
            <a:ext cx="4871572" cy="990601"/>
          </a:xfrm>
          <a:prstGeom prst="rect">
            <a:avLst/>
          </a:prstGeom>
          <a:ln w="12700">
            <a:solidFill>
              <a:srgbClr val="000000">
                <a:alpha val="19775"/>
              </a:srgbClr>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工资单报表请求</a:t>
            </a:r>
          </a:p>
        </p:txBody>
      </p:sp>
      <p:sp>
        <p:nvSpPr>
          <p:cNvPr id="1379" name="数据库查询请求"/>
          <p:cNvSpPr/>
          <p:nvPr/>
        </p:nvSpPr>
        <p:spPr>
          <a:xfrm>
            <a:off x="9053183" y="7060506"/>
            <a:ext cx="4871572" cy="990601"/>
          </a:xfrm>
          <a:prstGeom prst="rect">
            <a:avLst/>
          </a:prstGeom>
          <a:ln w="12700">
            <a:solidFill>
              <a:srgbClr val="000000">
                <a:alpha val="19775"/>
              </a:srgbClr>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数据库查询请求</a:t>
            </a:r>
          </a:p>
        </p:txBody>
      </p:sp>
      <p:sp>
        <p:nvSpPr>
          <p:cNvPr id="1380" name="线条"/>
          <p:cNvSpPr/>
          <p:nvPr/>
        </p:nvSpPr>
        <p:spPr>
          <a:xfrm>
            <a:off x="7838118" y="4859385"/>
            <a:ext cx="1053447" cy="1"/>
          </a:xfrm>
          <a:prstGeom prst="line">
            <a:avLst/>
          </a:prstGeom>
          <a:ln w="127000">
            <a:solidFill>
              <a:srgbClr val="000000">
                <a:alpha val="19775"/>
              </a:srgbClr>
            </a:solidFill>
            <a:miter lim="400000"/>
            <a:tailEnd type="triangle"/>
          </a:ln>
        </p:spPr>
        <p:txBody>
          <a:bodyPr lIns="50800" tIns="50800" rIns="50800" bIns="50800" anchor="ctr"/>
          <a:lstStyle/>
          <a:p>
            <a:pPr>
              <a:defRPr sz="3200"/>
            </a:pPr>
            <a:endParaRPr/>
          </a:p>
        </p:txBody>
      </p:sp>
      <p:sp>
        <p:nvSpPr>
          <p:cNvPr id="1381" name="线条"/>
          <p:cNvSpPr/>
          <p:nvPr/>
        </p:nvSpPr>
        <p:spPr>
          <a:xfrm>
            <a:off x="7838118" y="7555806"/>
            <a:ext cx="1053447" cy="1"/>
          </a:xfrm>
          <a:prstGeom prst="line">
            <a:avLst/>
          </a:prstGeom>
          <a:ln w="127000">
            <a:solidFill>
              <a:srgbClr val="000000">
                <a:alpha val="19775"/>
              </a:srgbClr>
            </a:solidFill>
            <a:miter lim="400000"/>
            <a:tailEnd type="triangle"/>
          </a:ln>
        </p:spPr>
        <p:txBody>
          <a:bodyPr lIns="50800" tIns="50800" rIns="50800" bIns="50800" anchor="ctr"/>
          <a:lstStyle/>
          <a:p>
            <a:pPr>
              <a:defRPr sz="3200"/>
            </a:pPr>
            <a:endParaRPr/>
          </a:p>
        </p:txBody>
      </p:sp>
      <p:sp>
        <p:nvSpPr>
          <p:cNvPr id="1382" name="线条"/>
          <p:cNvSpPr/>
          <p:nvPr/>
        </p:nvSpPr>
        <p:spPr>
          <a:xfrm flipH="1">
            <a:off x="7811810" y="4800258"/>
            <a:ext cx="1" cy="5511096"/>
          </a:xfrm>
          <a:prstGeom prst="line">
            <a:avLst/>
          </a:prstGeom>
          <a:ln w="127000">
            <a:solidFill>
              <a:srgbClr val="000000">
                <a:alpha val="19775"/>
              </a:srgbClr>
            </a:solidFill>
            <a:miter lim="400000"/>
          </a:ln>
        </p:spPr>
        <p:txBody>
          <a:bodyPr lIns="50800" tIns="50800" rIns="50800" bIns="50800" anchor="ctr"/>
          <a:lstStyle/>
          <a:p>
            <a:pPr>
              <a:defRPr sz="3200"/>
            </a:pPr>
            <a:endParaRPr/>
          </a:p>
        </p:txBody>
      </p:sp>
      <p:sp>
        <p:nvSpPr>
          <p:cNvPr id="1383" name="线条"/>
          <p:cNvSpPr/>
          <p:nvPr/>
        </p:nvSpPr>
        <p:spPr>
          <a:xfrm>
            <a:off x="6782020" y="6365276"/>
            <a:ext cx="1053447" cy="1"/>
          </a:xfrm>
          <a:prstGeom prst="line">
            <a:avLst/>
          </a:prstGeom>
          <a:ln w="127000">
            <a:solidFill>
              <a:srgbClr val="000000">
                <a:alpha val="19775"/>
              </a:srgbClr>
            </a:solidFill>
            <a:miter lim="400000"/>
          </a:ln>
        </p:spPr>
        <p:txBody>
          <a:bodyPr lIns="50800" tIns="50800" rIns="50800" bIns="50800" anchor="ctr"/>
          <a:lstStyle/>
          <a:p>
            <a:pPr>
              <a:defRPr sz="3200"/>
            </a:pPr>
            <a:endParaRPr/>
          </a:p>
        </p:txBody>
      </p:sp>
      <p:sp>
        <p:nvSpPr>
          <p:cNvPr id="1384" name="线条"/>
          <p:cNvSpPr/>
          <p:nvPr/>
        </p:nvSpPr>
        <p:spPr>
          <a:xfrm>
            <a:off x="7838118" y="10248409"/>
            <a:ext cx="1053447" cy="1"/>
          </a:xfrm>
          <a:prstGeom prst="line">
            <a:avLst/>
          </a:prstGeom>
          <a:ln w="127000">
            <a:solidFill>
              <a:srgbClr val="000000">
                <a:alpha val="19775"/>
              </a:srgbClr>
            </a:solidFill>
            <a:miter lim="400000"/>
            <a:tailEnd type="triangle"/>
          </a:ln>
        </p:spPr>
        <p:txBody>
          <a:bodyPr lIns="50800" tIns="50800" rIns="50800" bIns="50800" anchor="ctr"/>
          <a:lstStyle/>
          <a:p>
            <a:pPr>
              <a:defRPr sz="3200"/>
            </a:pPr>
            <a:endParaRPr/>
          </a:p>
        </p:txBody>
      </p:sp>
      <p:sp>
        <p:nvSpPr>
          <p:cNvPr id="1385" name="......请求"/>
          <p:cNvSpPr/>
          <p:nvPr/>
        </p:nvSpPr>
        <p:spPr>
          <a:xfrm>
            <a:off x="9053183" y="9753109"/>
            <a:ext cx="4871572" cy="990601"/>
          </a:xfrm>
          <a:prstGeom prst="rect">
            <a:avLst/>
          </a:prstGeom>
          <a:ln w="12700">
            <a:solidFill>
              <a:srgbClr val="000000">
                <a:alpha val="19775"/>
              </a:srgbClr>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......请求</a:t>
            </a:r>
          </a:p>
        </p:txBody>
      </p:sp>
      <p:pic>
        <p:nvPicPr>
          <p:cNvPr id="1386" name="线条" descr="线条"/>
          <p:cNvPicPr>
            <a:picLocks/>
          </p:cNvPicPr>
          <p:nvPr/>
        </p:nvPicPr>
        <p:blipFill>
          <a:blip r:embed="rId2">
            <a:alphaModFix amt="19775"/>
            <a:extLst/>
          </a:blip>
          <a:stretch>
            <a:fillRect/>
          </a:stretch>
        </p:blipFill>
        <p:spPr>
          <a:xfrm rot="5400000">
            <a:off x="3775290" y="7753234"/>
            <a:ext cx="941913" cy="352235"/>
          </a:xfrm>
          <a:prstGeom prst="rect">
            <a:avLst/>
          </a:prstGeom>
        </p:spPr>
      </p:pic>
      <p:grpSp>
        <p:nvGrpSpPr>
          <p:cNvPr id="1390" name="创建一个进程"/>
          <p:cNvGrpSpPr/>
          <p:nvPr/>
        </p:nvGrpSpPr>
        <p:grpSpPr>
          <a:xfrm>
            <a:off x="1720658" y="8511908"/>
            <a:ext cx="5051177" cy="1284506"/>
            <a:chOff x="0" y="0"/>
            <a:chExt cx="5051176" cy="1284505"/>
          </a:xfrm>
        </p:grpSpPr>
        <p:sp>
          <p:nvSpPr>
            <p:cNvPr id="1389" name="创建一个进程"/>
            <p:cNvSpPr/>
            <p:nvPr/>
          </p:nvSpPr>
          <p:spPr>
            <a:xfrm>
              <a:off x="89802" y="89802"/>
              <a:ext cx="4871573" cy="1104901"/>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a:latin typeface="Lantinghei SC Extralight"/>
                  <a:ea typeface="Lantinghei SC Extralight"/>
                  <a:cs typeface="Lantinghei SC Extralight"/>
                  <a:sym typeface="Lantinghei SC Extralight"/>
                </a:defRPr>
              </a:lvl1pPr>
            </a:lstStyle>
            <a:p>
              <a:r>
                <a:t>创建一个进程</a:t>
              </a:r>
            </a:p>
          </p:txBody>
        </p:sp>
        <p:pic>
          <p:nvPicPr>
            <p:cNvPr id="1388" name="创建一个进程" descr="创建一个进程"/>
            <p:cNvPicPr>
              <a:picLocks/>
            </p:cNvPicPr>
            <p:nvPr/>
          </p:nvPicPr>
          <p:blipFill>
            <a:blip r:embed="rId3">
              <a:alphaModFix amt="19775"/>
              <a:extLst/>
            </a:blip>
            <a:stretch>
              <a:fillRect/>
            </a:stretch>
          </p:blipFill>
          <p:spPr>
            <a:xfrm>
              <a:off x="0" y="0"/>
              <a:ext cx="5051177" cy="1284506"/>
            </a:xfrm>
            <a:prstGeom prst="rect">
              <a:avLst/>
            </a:prstGeom>
            <a:effectLst/>
          </p:spPr>
        </p:pic>
      </p:grpSp>
      <p:pic>
        <p:nvPicPr>
          <p:cNvPr id="1391" name="线条" descr="线条"/>
          <p:cNvPicPr>
            <a:picLocks/>
          </p:cNvPicPr>
          <p:nvPr/>
        </p:nvPicPr>
        <p:blipFill>
          <a:blip r:embed="rId4">
            <a:alphaModFix amt="19775"/>
            <a:extLst/>
          </a:blip>
          <a:stretch>
            <a:fillRect/>
          </a:stretch>
        </p:blipFill>
        <p:spPr>
          <a:xfrm rot="19740135">
            <a:off x="13879760" y="3962989"/>
            <a:ext cx="2531030" cy="332934"/>
          </a:xfrm>
          <a:prstGeom prst="rect">
            <a:avLst/>
          </a:prstGeom>
        </p:spPr>
      </p:pic>
      <p:pic>
        <p:nvPicPr>
          <p:cNvPr id="1393" name="线条" descr="线条"/>
          <p:cNvPicPr>
            <a:picLocks/>
          </p:cNvPicPr>
          <p:nvPr/>
        </p:nvPicPr>
        <p:blipFill>
          <a:blip r:embed="rId5">
            <a:alphaModFix amt="19775"/>
            <a:extLst/>
          </a:blip>
          <a:stretch>
            <a:fillRect/>
          </a:stretch>
        </p:blipFill>
        <p:spPr>
          <a:xfrm rot="17925967">
            <a:off x="12877096" y="5456472"/>
            <a:ext cx="4659982" cy="332934"/>
          </a:xfrm>
          <a:prstGeom prst="rect">
            <a:avLst/>
          </a:prstGeom>
        </p:spPr>
      </p:pic>
      <p:pic>
        <p:nvPicPr>
          <p:cNvPr id="1395" name="线条" descr="线条"/>
          <p:cNvPicPr>
            <a:picLocks/>
          </p:cNvPicPr>
          <p:nvPr/>
        </p:nvPicPr>
        <p:blipFill>
          <a:blip r:embed="rId6">
            <a:alphaModFix amt="19775"/>
            <a:extLst/>
          </a:blip>
          <a:stretch>
            <a:fillRect/>
          </a:stretch>
        </p:blipFill>
        <p:spPr>
          <a:xfrm rot="17353070">
            <a:off x="11704087" y="6904326"/>
            <a:ext cx="7132371" cy="332935"/>
          </a:xfrm>
          <a:prstGeom prst="rect">
            <a:avLst/>
          </a:prstGeom>
        </p:spPr>
      </p:pic>
      <p:sp>
        <p:nvSpPr>
          <p:cNvPr id="1397" name="线程1"/>
          <p:cNvSpPr/>
          <p:nvPr/>
        </p:nvSpPr>
        <p:spPr>
          <a:xfrm>
            <a:off x="9053183" y="3402210"/>
            <a:ext cx="1850379" cy="952501"/>
          </a:xfrm>
          <a:prstGeom prst="rect">
            <a:avLst/>
          </a:prstGeom>
          <a:solidFill>
            <a:srgbClr val="A6AAA9">
              <a:alpha val="19775"/>
            </a:srgbClr>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a:defRPr sz="4800" b="1">
                <a:latin typeface="Helvetica"/>
                <a:ea typeface="Helvetica"/>
                <a:cs typeface="Helvetica"/>
                <a:sym typeface="Helvetica"/>
              </a:defRPr>
            </a:lvl1pPr>
          </a:lstStyle>
          <a:p>
            <a:r>
              <a:t>线程1</a:t>
            </a:r>
          </a:p>
        </p:txBody>
      </p:sp>
      <p:sp>
        <p:nvSpPr>
          <p:cNvPr id="1398" name="线程2"/>
          <p:cNvSpPr/>
          <p:nvPr/>
        </p:nvSpPr>
        <p:spPr>
          <a:xfrm>
            <a:off x="9053183" y="6097473"/>
            <a:ext cx="1850379" cy="952501"/>
          </a:xfrm>
          <a:prstGeom prst="rect">
            <a:avLst/>
          </a:prstGeom>
          <a:solidFill>
            <a:srgbClr val="A6AAA9">
              <a:alpha val="19775"/>
            </a:srgbClr>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a:defRPr sz="4800" b="1">
                <a:latin typeface="Helvetica"/>
                <a:ea typeface="Helvetica"/>
                <a:cs typeface="Helvetica"/>
                <a:sym typeface="Helvetica"/>
              </a:defRPr>
            </a:lvl1pPr>
          </a:lstStyle>
          <a:p>
            <a:r>
              <a:t>线程2</a:t>
            </a:r>
          </a:p>
        </p:txBody>
      </p:sp>
      <p:sp>
        <p:nvSpPr>
          <p:cNvPr id="1399" name="线程3"/>
          <p:cNvSpPr/>
          <p:nvPr/>
        </p:nvSpPr>
        <p:spPr>
          <a:xfrm>
            <a:off x="9053183" y="8780036"/>
            <a:ext cx="1850379" cy="952501"/>
          </a:xfrm>
          <a:prstGeom prst="rect">
            <a:avLst/>
          </a:prstGeom>
          <a:solidFill>
            <a:srgbClr val="A6AAA9">
              <a:alpha val="19775"/>
            </a:srgbClr>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a:defRPr sz="4800" b="1">
                <a:latin typeface="Helvetica"/>
                <a:ea typeface="Helvetica"/>
                <a:cs typeface="Helvetica"/>
                <a:sym typeface="Helvetica"/>
              </a:defRPr>
            </a:lvl1pPr>
          </a:lstStyle>
          <a:p>
            <a:r>
              <a:t>线程3</a:t>
            </a:r>
          </a:p>
        </p:txBody>
      </p:sp>
      <p:sp>
        <p:nvSpPr>
          <p:cNvPr id="1400"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401"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grpSp>
        <p:nvGrpSpPr>
          <p:cNvPr id="1405" name="每一个请求分别作为一个线程"/>
          <p:cNvGrpSpPr/>
          <p:nvPr/>
        </p:nvGrpSpPr>
        <p:grpSpPr>
          <a:xfrm>
            <a:off x="13737179" y="1827469"/>
            <a:ext cx="9182861" cy="1284506"/>
            <a:chOff x="0" y="0"/>
            <a:chExt cx="9182859" cy="1284505"/>
          </a:xfrm>
        </p:grpSpPr>
        <p:sp>
          <p:nvSpPr>
            <p:cNvPr id="1404" name="每一个请求分别作为一个线程"/>
            <p:cNvSpPr/>
            <p:nvPr/>
          </p:nvSpPr>
          <p:spPr>
            <a:xfrm>
              <a:off x="89802" y="89802"/>
              <a:ext cx="9003255" cy="1104901"/>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a:latin typeface="Lantinghei SC Extralight"/>
                  <a:ea typeface="Lantinghei SC Extralight"/>
                  <a:cs typeface="Lantinghei SC Extralight"/>
                  <a:sym typeface="Lantinghei SC Extralight"/>
                </a:defRPr>
              </a:lvl1pPr>
            </a:lstStyle>
            <a:p>
              <a:r>
                <a:t>每一个请求分别作为一个线程</a:t>
              </a:r>
            </a:p>
          </p:txBody>
        </p:sp>
        <p:pic>
          <p:nvPicPr>
            <p:cNvPr id="1403" name="每一个请求分别作为一个线程" descr="每一个请求分别作为一个线程"/>
            <p:cNvPicPr>
              <a:picLocks/>
            </p:cNvPicPr>
            <p:nvPr/>
          </p:nvPicPr>
          <p:blipFill>
            <a:blip r:embed="rId7">
              <a:alphaModFix amt="19775"/>
              <a:extLst/>
            </a:blip>
            <a:stretch>
              <a:fillRect/>
            </a:stretch>
          </p:blipFill>
          <p:spPr>
            <a:xfrm>
              <a:off x="-1" y="0"/>
              <a:ext cx="9182861" cy="1284506"/>
            </a:xfrm>
            <a:prstGeom prst="rect">
              <a:avLst/>
            </a:prstGeom>
            <a:effectLst/>
          </p:spPr>
        </p:pic>
      </p:grpSp>
      <p:sp>
        <p:nvSpPr>
          <p:cNvPr id="1406" name="线程是进程中可以独立执行的子任务"/>
          <p:cNvSpPr/>
          <p:nvPr/>
        </p:nvSpPr>
        <p:spPr>
          <a:xfrm>
            <a:off x="16625051" y="6343865"/>
            <a:ext cx="5412880" cy="20294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20000"/>
              </a:lnSpc>
              <a:defRPr>
                <a:latin typeface="Lantinghei SC Demibold"/>
                <a:ea typeface="Lantinghei SC Demibold"/>
                <a:cs typeface="Lantinghei SC Demibold"/>
                <a:sym typeface="Lantinghei SC Demibold"/>
              </a:defRPr>
            </a:pPr>
            <a:r>
              <a:t>线程是</a:t>
            </a:r>
            <a:r>
              <a:rPr>
                <a:solidFill>
                  <a:schemeClr val="accent5"/>
                </a:solidFill>
              </a:rPr>
              <a:t>进程中</a:t>
            </a:r>
            <a:r>
              <a:t>可以</a:t>
            </a:r>
            <a:r>
              <a:rPr>
                <a:solidFill>
                  <a:schemeClr val="accent5"/>
                </a:solidFill>
              </a:rPr>
              <a:t>独立执行</a:t>
            </a:r>
            <a:r>
              <a:t>的</a:t>
            </a:r>
            <a:r>
              <a:rPr>
                <a:solidFill>
                  <a:schemeClr val="accent5"/>
                </a:solidFill>
              </a:rPr>
              <a:t>子任务</a:t>
            </a:r>
          </a:p>
        </p:txBody>
      </p:sp>
      <p:sp>
        <p:nvSpPr>
          <p:cNvPr id="1407" name="线程的概念"/>
          <p:cNvSpPr/>
          <p:nvPr/>
        </p:nvSpPr>
        <p:spPr>
          <a:xfrm>
            <a:off x="435982" y="910069"/>
            <a:ext cx="3881647" cy="1103551"/>
          </a:xfrm>
          <a:prstGeom prst="roundRect">
            <a:avLst>
              <a:gd name="adj" fmla="val 16311"/>
            </a:avLst>
          </a:prstGeom>
          <a:blipFill>
            <a:blip r:embed="rId8"/>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线程的概念</a:t>
            </a:r>
          </a:p>
        </p:txBody>
      </p:sp>
      <p:pic>
        <p:nvPicPr>
          <p:cNvPr id="1408" name="屏幕快照 2019-03-05 下午4.51.08.png" descr="屏幕快照 2019-03-05 下午4.51.08.png"/>
          <p:cNvPicPr>
            <a:picLocks noChangeAspect="1"/>
          </p:cNvPicPr>
          <p:nvPr/>
        </p:nvPicPr>
        <p:blipFill>
          <a:blip r:embed="rId9">
            <a:extLst/>
          </a:blip>
          <a:stretch>
            <a:fillRect/>
          </a:stretch>
        </p:blipFill>
        <p:spPr>
          <a:xfrm>
            <a:off x="21982760" y="615227"/>
            <a:ext cx="1836624" cy="1103551"/>
          </a:xfrm>
          <a:prstGeom prst="rect">
            <a:avLst/>
          </a:prstGeom>
          <a:ln w="12700">
            <a:miter lim="400000"/>
          </a:ln>
        </p:spPr>
      </p:pic>
      <p:sp>
        <p:nvSpPr>
          <p:cNvPr id="31" name="2.6.1.1 线程的概念和分类"/>
          <p:cNvSpPr/>
          <p:nvPr/>
        </p:nvSpPr>
        <p:spPr>
          <a:xfrm>
            <a:off x="355574" y="101773"/>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2.6.1.1 线程的概念和分类</a:t>
            </a:r>
          </a:p>
        </p:txBody>
      </p:sp>
    </p:spTree>
    <p:extLst>
      <p:ext uri="{BB962C8B-B14F-4D97-AF65-F5344CB8AC3E}">
        <p14:creationId xmlns:p14="http://schemas.microsoft.com/office/powerpoint/2010/main" val="1200120682"/>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411" name="线程是进程中的一个实体，是被系统独立调度和分派的基本单位。"/>
          <p:cNvSpPr/>
          <p:nvPr/>
        </p:nvSpPr>
        <p:spPr>
          <a:xfrm>
            <a:off x="1748548" y="2756974"/>
            <a:ext cx="18941271" cy="97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Lantinghei SC Demibold"/>
                <a:ea typeface="Lantinghei SC Demibold"/>
                <a:cs typeface="Lantinghei SC Demibold"/>
                <a:sym typeface="Lantinghei SC Demibold"/>
              </a:defRPr>
            </a:pPr>
            <a:r>
              <a:t>线程是进程中的一个实体，是被系统</a:t>
            </a:r>
            <a:r>
              <a:rPr>
                <a:solidFill>
                  <a:schemeClr val="accent5"/>
                </a:solidFill>
              </a:rPr>
              <a:t>独立调度和分派</a:t>
            </a:r>
            <a:r>
              <a:t>的</a:t>
            </a:r>
            <a:r>
              <a:rPr>
                <a:solidFill>
                  <a:schemeClr val="accent5"/>
                </a:solidFill>
              </a:rPr>
              <a:t>基本单位</a:t>
            </a:r>
            <a:r>
              <a:t>。</a:t>
            </a:r>
          </a:p>
        </p:txBody>
      </p:sp>
      <p:sp>
        <p:nvSpPr>
          <p:cNvPr id="1412"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41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415" name="线程的概念"/>
          <p:cNvSpPr/>
          <p:nvPr/>
        </p:nvSpPr>
        <p:spPr>
          <a:xfrm>
            <a:off x="435982" y="910069"/>
            <a:ext cx="3881647"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线程的概念</a:t>
            </a:r>
          </a:p>
        </p:txBody>
      </p:sp>
      <p:sp>
        <p:nvSpPr>
          <p:cNvPr id="1416" name="线程只拥有在运行中必需的资源，包括程序计数器、一组寄存器和栈，但它可与同一进程的其他线程共享进程所拥有的全部资源。"/>
          <p:cNvSpPr/>
          <p:nvPr/>
        </p:nvSpPr>
        <p:spPr>
          <a:xfrm>
            <a:off x="1748548" y="4478230"/>
            <a:ext cx="18941271" cy="19418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defRPr>
                <a:latin typeface="Lantinghei SC Extralight"/>
                <a:ea typeface="Lantinghei SC Extralight"/>
                <a:cs typeface="Lantinghei SC Extralight"/>
                <a:sym typeface="Lantinghei SC Extralight"/>
              </a:defRPr>
            </a:pPr>
            <a:r>
              <a:t>线程只拥有在运行中必需的资源，包括</a:t>
            </a:r>
            <a:r>
              <a:rPr>
                <a:solidFill>
                  <a:schemeClr val="accent5"/>
                </a:solidFill>
              </a:rPr>
              <a:t>程序计数器、一组寄存器和栈</a:t>
            </a:r>
            <a:r>
              <a:t>，但它可与同一进程的其他线程</a:t>
            </a:r>
            <a:r>
              <a:rPr>
                <a:solidFill>
                  <a:schemeClr val="accent5"/>
                </a:solidFill>
              </a:rPr>
              <a:t>共享进程所拥有的</a:t>
            </a:r>
            <a:r>
              <a:rPr>
                <a:solidFill>
                  <a:schemeClr val="accent5"/>
                </a:solidFill>
                <a:latin typeface="Lantinghei SC Demibold"/>
                <a:ea typeface="Lantinghei SC Demibold"/>
                <a:cs typeface="Lantinghei SC Demibold"/>
                <a:sym typeface="Lantinghei SC Demibold"/>
              </a:rPr>
              <a:t>全部资源</a:t>
            </a:r>
            <a:r>
              <a:t>。</a:t>
            </a:r>
          </a:p>
        </p:txBody>
      </p:sp>
      <p:pic>
        <p:nvPicPr>
          <p:cNvPr id="1417" name="屏幕快照 2019-03-05 下午4.51.08.png" descr="屏幕快照 2019-03-05 下午4.51.08.png"/>
          <p:cNvPicPr>
            <a:picLocks noChangeAspect="1"/>
          </p:cNvPicPr>
          <p:nvPr/>
        </p:nvPicPr>
        <p:blipFill>
          <a:blip r:embed="rId3">
            <a:extLst/>
          </a:blip>
          <a:stretch>
            <a:fillRect/>
          </a:stretch>
        </p:blipFill>
        <p:spPr>
          <a:xfrm>
            <a:off x="20012111" y="639562"/>
            <a:ext cx="3539584" cy="2126789"/>
          </a:xfrm>
          <a:prstGeom prst="rect">
            <a:avLst/>
          </a:prstGeom>
          <a:ln w="12700">
            <a:miter lim="400000"/>
          </a:ln>
        </p:spPr>
      </p:pic>
      <p:sp>
        <p:nvSpPr>
          <p:cNvPr id="10" name="2.6.1.1 线程的概念和分类"/>
          <p:cNvSpPr/>
          <p:nvPr/>
        </p:nvSpPr>
        <p:spPr>
          <a:xfrm>
            <a:off x="355574" y="101773"/>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2.6.1.1 线程的概念和分类</a:t>
            </a:r>
          </a:p>
        </p:txBody>
      </p:sp>
    </p:spTree>
    <p:extLst>
      <p:ext uri="{BB962C8B-B14F-4D97-AF65-F5344CB8AC3E}">
        <p14:creationId xmlns:p14="http://schemas.microsoft.com/office/powerpoint/2010/main" val="1261889750"/>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420" name="线程是进程中的一个实体，是被系统独立调度和分派的基本单位。"/>
          <p:cNvSpPr/>
          <p:nvPr/>
        </p:nvSpPr>
        <p:spPr>
          <a:xfrm>
            <a:off x="1748548" y="2756974"/>
            <a:ext cx="18941271" cy="97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Lantinghei SC Demibold"/>
                <a:ea typeface="Lantinghei SC Demibold"/>
                <a:cs typeface="Lantinghei SC Demibold"/>
                <a:sym typeface="Lantinghei SC Demibold"/>
              </a:defRPr>
            </a:pPr>
            <a:r>
              <a:t>线程是进程中的一个实体，是被系统</a:t>
            </a:r>
            <a:r>
              <a:rPr>
                <a:solidFill>
                  <a:schemeClr val="accent5"/>
                </a:solidFill>
              </a:rPr>
              <a:t>独立调度和分派</a:t>
            </a:r>
            <a:r>
              <a:t>的</a:t>
            </a:r>
            <a:r>
              <a:rPr>
                <a:solidFill>
                  <a:schemeClr val="accent5"/>
                </a:solidFill>
              </a:rPr>
              <a:t>基本单位</a:t>
            </a:r>
            <a:r>
              <a:t>。</a:t>
            </a:r>
          </a:p>
        </p:txBody>
      </p:sp>
      <p:sp>
        <p:nvSpPr>
          <p:cNvPr id="1421"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422"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424" name="执行2"/>
          <p:cNvSpPr/>
          <p:nvPr/>
        </p:nvSpPr>
        <p:spPr>
          <a:xfrm>
            <a:off x="5844669" y="6564611"/>
            <a:ext cx="1700213"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Lantinghei SC Extralight"/>
                <a:ea typeface="Lantinghei SC Extralight"/>
                <a:cs typeface="Lantinghei SC Extralight"/>
                <a:sym typeface="Lantinghei SC Extralight"/>
              </a:defRPr>
            </a:lvl1pPr>
          </a:lstStyle>
          <a:p>
            <a:r>
              <a:t>执行2</a:t>
            </a:r>
          </a:p>
        </p:txBody>
      </p:sp>
      <p:sp>
        <p:nvSpPr>
          <p:cNvPr id="1425" name="包含"/>
          <p:cNvSpPr/>
          <p:nvPr/>
        </p:nvSpPr>
        <p:spPr>
          <a:xfrm>
            <a:off x="12517269" y="4655280"/>
            <a:ext cx="13335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Lantinghei SC Extralight"/>
                <a:ea typeface="Lantinghei SC Extralight"/>
                <a:cs typeface="Lantinghei SC Extralight"/>
                <a:sym typeface="Lantinghei SC Extralight"/>
              </a:defRPr>
            </a:lvl1pPr>
          </a:lstStyle>
          <a:p>
            <a:r>
              <a:t>包含</a:t>
            </a:r>
          </a:p>
        </p:txBody>
      </p:sp>
      <p:sp>
        <p:nvSpPr>
          <p:cNvPr id="1426" name="程序"/>
          <p:cNvSpPr/>
          <p:nvPr/>
        </p:nvSpPr>
        <p:spPr>
          <a:xfrm>
            <a:off x="2069854" y="7105236"/>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程序</a:t>
            </a:r>
          </a:p>
        </p:txBody>
      </p:sp>
      <p:sp>
        <p:nvSpPr>
          <p:cNvPr id="1427" name="进程2"/>
          <p:cNvSpPr/>
          <p:nvPr/>
        </p:nvSpPr>
        <p:spPr>
          <a:xfrm>
            <a:off x="8559099" y="7105236"/>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进程2</a:t>
            </a:r>
          </a:p>
        </p:txBody>
      </p:sp>
      <p:sp>
        <p:nvSpPr>
          <p:cNvPr id="1428" name="线程1"/>
          <p:cNvSpPr/>
          <p:nvPr/>
        </p:nvSpPr>
        <p:spPr>
          <a:xfrm>
            <a:off x="14707650" y="5466249"/>
            <a:ext cx="1501719" cy="9398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latin typeface="Lantinghei SC Demibold"/>
                <a:ea typeface="Lantinghei SC Demibold"/>
                <a:cs typeface="Lantinghei SC Demibold"/>
                <a:sym typeface="Lantinghei SC Demibold"/>
              </a:defRPr>
            </a:lvl1pPr>
          </a:lstStyle>
          <a:p>
            <a:r>
              <a:t>线程1</a:t>
            </a:r>
          </a:p>
        </p:txBody>
      </p:sp>
      <p:sp>
        <p:nvSpPr>
          <p:cNvPr id="1429" name="线程2"/>
          <p:cNvSpPr/>
          <p:nvPr/>
        </p:nvSpPr>
        <p:spPr>
          <a:xfrm>
            <a:off x="16543271" y="5466249"/>
            <a:ext cx="1501719" cy="9398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latin typeface="Lantinghei SC Demibold"/>
                <a:ea typeface="Lantinghei SC Demibold"/>
                <a:cs typeface="Lantinghei SC Demibold"/>
                <a:sym typeface="Lantinghei SC Demibold"/>
              </a:defRPr>
            </a:lvl1pPr>
          </a:lstStyle>
          <a:p>
            <a:r>
              <a:t>线程2</a:t>
            </a:r>
          </a:p>
        </p:txBody>
      </p:sp>
      <p:sp>
        <p:nvSpPr>
          <p:cNvPr id="1430" name="线程3"/>
          <p:cNvSpPr/>
          <p:nvPr/>
        </p:nvSpPr>
        <p:spPr>
          <a:xfrm>
            <a:off x="18378894" y="5466249"/>
            <a:ext cx="1501719" cy="9398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latin typeface="Lantinghei SC Demibold"/>
                <a:ea typeface="Lantinghei SC Demibold"/>
                <a:cs typeface="Lantinghei SC Demibold"/>
                <a:sym typeface="Lantinghei SC Demibold"/>
              </a:defRPr>
            </a:lvl1pPr>
          </a:lstStyle>
          <a:p>
            <a:r>
              <a:t>线程3</a:t>
            </a:r>
          </a:p>
        </p:txBody>
      </p:sp>
      <p:sp>
        <p:nvSpPr>
          <p:cNvPr id="1431" name="线条"/>
          <p:cNvSpPr/>
          <p:nvPr/>
        </p:nvSpPr>
        <p:spPr>
          <a:xfrm>
            <a:off x="11994292" y="5936149"/>
            <a:ext cx="2379455" cy="1"/>
          </a:xfrm>
          <a:prstGeom prst="line">
            <a:avLst/>
          </a:prstGeom>
          <a:ln w="127000">
            <a:solidFill>
              <a:srgbClr val="000000"/>
            </a:solidFill>
            <a:miter lim="400000"/>
            <a:tailEnd type="triangle"/>
          </a:ln>
        </p:spPr>
        <p:txBody>
          <a:bodyPr lIns="50800" tIns="50800" rIns="50800" bIns="50800" anchor="ctr"/>
          <a:lstStyle/>
          <a:p>
            <a:pPr>
              <a:defRPr sz="3200"/>
            </a:pPr>
            <a:endParaRPr/>
          </a:p>
        </p:txBody>
      </p:sp>
      <p:sp>
        <p:nvSpPr>
          <p:cNvPr id="1432" name="线条"/>
          <p:cNvSpPr/>
          <p:nvPr/>
        </p:nvSpPr>
        <p:spPr>
          <a:xfrm>
            <a:off x="5505048" y="7845481"/>
            <a:ext cx="2379455" cy="1"/>
          </a:xfrm>
          <a:prstGeom prst="line">
            <a:avLst/>
          </a:prstGeom>
          <a:ln w="127000">
            <a:solidFill>
              <a:srgbClr val="000000"/>
            </a:solidFill>
            <a:miter lim="400000"/>
            <a:tailEnd type="triangle"/>
          </a:ln>
        </p:spPr>
        <p:txBody>
          <a:bodyPr lIns="50800" tIns="50800" rIns="50800" bIns="50800" anchor="ctr"/>
          <a:lstStyle/>
          <a:p>
            <a:pPr>
              <a:defRPr sz="3200"/>
            </a:pPr>
            <a:endParaRPr/>
          </a:p>
        </p:txBody>
      </p:sp>
      <p:sp>
        <p:nvSpPr>
          <p:cNvPr id="1433" name="执行1"/>
          <p:cNvSpPr/>
          <p:nvPr/>
        </p:nvSpPr>
        <p:spPr>
          <a:xfrm>
            <a:off x="5885711" y="4656758"/>
            <a:ext cx="1628776"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Lantinghei SC Extralight"/>
                <a:ea typeface="Lantinghei SC Extralight"/>
                <a:cs typeface="Lantinghei SC Extralight"/>
                <a:sym typeface="Lantinghei SC Extralight"/>
              </a:defRPr>
            </a:lvl1pPr>
          </a:lstStyle>
          <a:p>
            <a:r>
              <a:t>执行1</a:t>
            </a:r>
          </a:p>
        </p:txBody>
      </p:sp>
      <p:sp>
        <p:nvSpPr>
          <p:cNvPr id="1434" name="进程1"/>
          <p:cNvSpPr/>
          <p:nvPr/>
        </p:nvSpPr>
        <p:spPr>
          <a:xfrm>
            <a:off x="8564423" y="5197382"/>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进程1</a:t>
            </a:r>
          </a:p>
        </p:txBody>
      </p:sp>
      <p:sp>
        <p:nvSpPr>
          <p:cNvPr id="1435" name="线条"/>
          <p:cNvSpPr/>
          <p:nvPr/>
        </p:nvSpPr>
        <p:spPr>
          <a:xfrm>
            <a:off x="5510371" y="5937627"/>
            <a:ext cx="2379456" cy="1"/>
          </a:xfrm>
          <a:prstGeom prst="line">
            <a:avLst/>
          </a:prstGeom>
          <a:ln w="127000">
            <a:solidFill>
              <a:srgbClr val="000000"/>
            </a:solidFill>
            <a:miter lim="400000"/>
            <a:tailEnd type="triangle"/>
          </a:ln>
        </p:spPr>
        <p:txBody>
          <a:bodyPr lIns="50800" tIns="50800" rIns="50800" bIns="50800" anchor="ctr"/>
          <a:lstStyle/>
          <a:p>
            <a:pPr>
              <a:defRPr sz="3200"/>
            </a:pPr>
            <a:endParaRPr/>
          </a:p>
        </p:txBody>
      </p:sp>
      <p:sp>
        <p:nvSpPr>
          <p:cNvPr id="1436" name="执行3"/>
          <p:cNvSpPr/>
          <p:nvPr/>
        </p:nvSpPr>
        <p:spPr>
          <a:xfrm>
            <a:off x="5824466" y="8472466"/>
            <a:ext cx="1702595"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Lantinghei SC Extralight"/>
                <a:ea typeface="Lantinghei SC Extralight"/>
                <a:cs typeface="Lantinghei SC Extralight"/>
                <a:sym typeface="Lantinghei SC Extralight"/>
              </a:defRPr>
            </a:lvl1pPr>
          </a:lstStyle>
          <a:p>
            <a:r>
              <a:t>执行3</a:t>
            </a:r>
          </a:p>
        </p:txBody>
      </p:sp>
      <p:sp>
        <p:nvSpPr>
          <p:cNvPr id="1437" name="进程3"/>
          <p:cNvSpPr/>
          <p:nvPr/>
        </p:nvSpPr>
        <p:spPr>
          <a:xfrm>
            <a:off x="8540087" y="9013090"/>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进程3</a:t>
            </a:r>
          </a:p>
        </p:txBody>
      </p:sp>
      <p:sp>
        <p:nvSpPr>
          <p:cNvPr id="1438" name="线条"/>
          <p:cNvSpPr/>
          <p:nvPr/>
        </p:nvSpPr>
        <p:spPr>
          <a:xfrm>
            <a:off x="5486036" y="9753335"/>
            <a:ext cx="2379455" cy="1"/>
          </a:xfrm>
          <a:prstGeom prst="line">
            <a:avLst/>
          </a:prstGeom>
          <a:ln w="127000">
            <a:solidFill>
              <a:srgbClr val="000000"/>
            </a:solidFill>
            <a:miter lim="400000"/>
            <a:tailEnd type="triangle"/>
          </a:ln>
        </p:spPr>
        <p:txBody>
          <a:bodyPr lIns="50800" tIns="50800" rIns="50800" bIns="50800" anchor="ctr"/>
          <a:lstStyle/>
          <a:p>
            <a:pPr>
              <a:defRPr sz="3200"/>
            </a:pPr>
            <a:endParaRPr/>
          </a:p>
        </p:txBody>
      </p:sp>
      <p:sp>
        <p:nvSpPr>
          <p:cNvPr id="1439" name="包含"/>
          <p:cNvSpPr/>
          <p:nvPr/>
        </p:nvSpPr>
        <p:spPr>
          <a:xfrm>
            <a:off x="12517269" y="6607430"/>
            <a:ext cx="13335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Lantinghei SC Extralight"/>
                <a:ea typeface="Lantinghei SC Extralight"/>
                <a:cs typeface="Lantinghei SC Extralight"/>
                <a:sym typeface="Lantinghei SC Extralight"/>
              </a:defRPr>
            </a:lvl1pPr>
          </a:lstStyle>
          <a:p>
            <a:r>
              <a:t>包含</a:t>
            </a:r>
          </a:p>
        </p:txBody>
      </p:sp>
      <p:sp>
        <p:nvSpPr>
          <p:cNvPr id="1440" name="线程1"/>
          <p:cNvSpPr/>
          <p:nvPr/>
        </p:nvSpPr>
        <p:spPr>
          <a:xfrm>
            <a:off x="14707650" y="7418399"/>
            <a:ext cx="1501719" cy="9398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latin typeface="Lantinghei SC Demibold"/>
                <a:ea typeface="Lantinghei SC Demibold"/>
                <a:cs typeface="Lantinghei SC Demibold"/>
                <a:sym typeface="Lantinghei SC Demibold"/>
              </a:defRPr>
            </a:lvl1pPr>
          </a:lstStyle>
          <a:p>
            <a:r>
              <a:t>线程1</a:t>
            </a:r>
          </a:p>
        </p:txBody>
      </p:sp>
      <p:sp>
        <p:nvSpPr>
          <p:cNvPr id="1441" name="线程2"/>
          <p:cNvSpPr/>
          <p:nvPr/>
        </p:nvSpPr>
        <p:spPr>
          <a:xfrm>
            <a:off x="16543271" y="7418399"/>
            <a:ext cx="1501719" cy="9398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latin typeface="Lantinghei SC Demibold"/>
                <a:ea typeface="Lantinghei SC Demibold"/>
                <a:cs typeface="Lantinghei SC Demibold"/>
                <a:sym typeface="Lantinghei SC Demibold"/>
              </a:defRPr>
            </a:lvl1pPr>
          </a:lstStyle>
          <a:p>
            <a:r>
              <a:t>线程2</a:t>
            </a:r>
          </a:p>
        </p:txBody>
      </p:sp>
      <p:sp>
        <p:nvSpPr>
          <p:cNvPr id="1442" name="线程3"/>
          <p:cNvSpPr/>
          <p:nvPr/>
        </p:nvSpPr>
        <p:spPr>
          <a:xfrm>
            <a:off x="18378893" y="7418399"/>
            <a:ext cx="1501719" cy="9398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latin typeface="Lantinghei SC Demibold"/>
                <a:ea typeface="Lantinghei SC Demibold"/>
                <a:cs typeface="Lantinghei SC Demibold"/>
                <a:sym typeface="Lantinghei SC Demibold"/>
              </a:defRPr>
            </a:lvl1pPr>
          </a:lstStyle>
          <a:p>
            <a:r>
              <a:t>线程3</a:t>
            </a:r>
          </a:p>
        </p:txBody>
      </p:sp>
      <p:sp>
        <p:nvSpPr>
          <p:cNvPr id="1443" name="线条"/>
          <p:cNvSpPr/>
          <p:nvPr/>
        </p:nvSpPr>
        <p:spPr>
          <a:xfrm>
            <a:off x="11994292" y="7888299"/>
            <a:ext cx="2379455" cy="1"/>
          </a:xfrm>
          <a:prstGeom prst="line">
            <a:avLst/>
          </a:prstGeom>
          <a:ln w="127000">
            <a:solidFill>
              <a:srgbClr val="000000"/>
            </a:solidFill>
            <a:miter lim="400000"/>
            <a:tailEnd type="triangle"/>
          </a:ln>
        </p:spPr>
        <p:txBody>
          <a:bodyPr lIns="50800" tIns="50800" rIns="50800" bIns="50800" anchor="ctr"/>
          <a:lstStyle/>
          <a:p>
            <a:pPr>
              <a:defRPr sz="3200"/>
            </a:pPr>
            <a:endParaRPr/>
          </a:p>
        </p:txBody>
      </p:sp>
      <p:sp>
        <p:nvSpPr>
          <p:cNvPr id="1444" name="包含"/>
          <p:cNvSpPr/>
          <p:nvPr/>
        </p:nvSpPr>
        <p:spPr>
          <a:xfrm>
            <a:off x="12498258" y="8559579"/>
            <a:ext cx="13335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Lantinghei SC Extralight"/>
                <a:ea typeface="Lantinghei SC Extralight"/>
                <a:cs typeface="Lantinghei SC Extralight"/>
                <a:sym typeface="Lantinghei SC Extralight"/>
              </a:defRPr>
            </a:lvl1pPr>
          </a:lstStyle>
          <a:p>
            <a:r>
              <a:t>包含</a:t>
            </a:r>
          </a:p>
        </p:txBody>
      </p:sp>
      <p:sp>
        <p:nvSpPr>
          <p:cNvPr id="1445" name="线程1"/>
          <p:cNvSpPr/>
          <p:nvPr/>
        </p:nvSpPr>
        <p:spPr>
          <a:xfrm>
            <a:off x="14688639" y="9370549"/>
            <a:ext cx="1501719" cy="9398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latin typeface="Lantinghei SC Demibold"/>
                <a:ea typeface="Lantinghei SC Demibold"/>
                <a:cs typeface="Lantinghei SC Demibold"/>
                <a:sym typeface="Lantinghei SC Demibold"/>
              </a:defRPr>
            </a:lvl1pPr>
          </a:lstStyle>
          <a:p>
            <a:r>
              <a:t>线程1</a:t>
            </a:r>
          </a:p>
        </p:txBody>
      </p:sp>
      <p:sp>
        <p:nvSpPr>
          <p:cNvPr id="1446" name="线程2"/>
          <p:cNvSpPr/>
          <p:nvPr/>
        </p:nvSpPr>
        <p:spPr>
          <a:xfrm>
            <a:off x="16524260" y="9370549"/>
            <a:ext cx="1501719" cy="9398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latin typeface="Lantinghei SC Demibold"/>
                <a:ea typeface="Lantinghei SC Demibold"/>
                <a:cs typeface="Lantinghei SC Demibold"/>
                <a:sym typeface="Lantinghei SC Demibold"/>
              </a:defRPr>
            </a:lvl1pPr>
          </a:lstStyle>
          <a:p>
            <a:r>
              <a:t>线程2</a:t>
            </a:r>
          </a:p>
        </p:txBody>
      </p:sp>
      <p:sp>
        <p:nvSpPr>
          <p:cNvPr id="1447" name="线程3"/>
          <p:cNvSpPr/>
          <p:nvPr/>
        </p:nvSpPr>
        <p:spPr>
          <a:xfrm>
            <a:off x="18359882" y="9370549"/>
            <a:ext cx="1501719" cy="9398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latin typeface="Lantinghei SC Demibold"/>
                <a:ea typeface="Lantinghei SC Demibold"/>
                <a:cs typeface="Lantinghei SC Demibold"/>
                <a:sym typeface="Lantinghei SC Demibold"/>
              </a:defRPr>
            </a:lvl1pPr>
          </a:lstStyle>
          <a:p>
            <a:r>
              <a:t>线程3</a:t>
            </a:r>
          </a:p>
        </p:txBody>
      </p:sp>
      <p:sp>
        <p:nvSpPr>
          <p:cNvPr id="1448" name="线条"/>
          <p:cNvSpPr/>
          <p:nvPr/>
        </p:nvSpPr>
        <p:spPr>
          <a:xfrm>
            <a:off x="11975281" y="9840449"/>
            <a:ext cx="2379455" cy="1"/>
          </a:xfrm>
          <a:prstGeom prst="line">
            <a:avLst/>
          </a:prstGeom>
          <a:ln w="127000">
            <a:solidFill>
              <a:srgbClr val="000000"/>
            </a:solidFill>
            <a:miter lim="400000"/>
            <a:tailEnd type="triangle"/>
          </a:ln>
        </p:spPr>
        <p:txBody>
          <a:bodyPr lIns="50800" tIns="50800" rIns="50800" bIns="50800" anchor="ctr"/>
          <a:lstStyle/>
          <a:p>
            <a:pPr>
              <a:defRPr sz="3200"/>
            </a:pPr>
            <a:endParaRPr/>
          </a:p>
        </p:txBody>
      </p:sp>
      <p:sp>
        <p:nvSpPr>
          <p:cNvPr id="1449" name="线程的概念"/>
          <p:cNvSpPr/>
          <p:nvPr/>
        </p:nvSpPr>
        <p:spPr>
          <a:xfrm>
            <a:off x="435982" y="910069"/>
            <a:ext cx="3881647"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线程的概念</a:t>
            </a:r>
          </a:p>
        </p:txBody>
      </p:sp>
      <p:pic>
        <p:nvPicPr>
          <p:cNvPr id="1450" name="屏幕快照 2019-03-05 下午4.51.08.png" descr="屏幕快照 2019-03-05 下午4.51.08.png"/>
          <p:cNvPicPr>
            <a:picLocks noChangeAspect="1"/>
          </p:cNvPicPr>
          <p:nvPr/>
        </p:nvPicPr>
        <p:blipFill>
          <a:blip r:embed="rId4">
            <a:extLst/>
          </a:blip>
          <a:stretch>
            <a:fillRect/>
          </a:stretch>
        </p:blipFill>
        <p:spPr>
          <a:xfrm>
            <a:off x="20012111" y="639562"/>
            <a:ext cx="3539584" cy="2126789"/>
          </a:xfrm>
          <a:prstGeom prst="rect">
            <a:avLst/>
          </a:prstGeom>
          <a:ln w="12700">
            <a:miter lim="400000"/>
          </a:ln>
        </p:spPr>
      </p:pic>
      <p:sp>
        <p:nvSpPr>
          <p:cNvPr id="34" name="2.6.1.1 线程的概念和分类"/>
          <p:cNvSpPr/>
          <p:nvPr/>
        </p:nvSpPr>
        <p:spPr>
          <a:xfrm>
            <a:off x="355574" y="101773"/>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2.6.1.1 线程的概念和分类</a:t>
            </a:r>
          </a:p>
        </p:txBody>
      </p:sp>
    </p:spTree>
    <p:extLst>
      <p:ext uri="{BB962C8B-B14F-4D97-AF65-F5344CB8AC3E}">
        <p14:creationId xmlns:p14="http://schemas.microsoft.com/office/powerpoint/2010/main" val="32530478"/>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2"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453" name="1810…"/>
          <p:cNvSpPr/>
          <p:nvPr/>
        </p:nvSpPr>
        <p:spPr>
          <a:xfrm>
            <a:off x="2767572" y="5444655"/>
            <a:ext cx="18848856" cy="261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1810</a:t>
            </a:r>
          </a:p>
          <a:p>
            <a:pPr algn="l">
              <a:defRPr sz="4800">
                <a:latin typeface="Lantinghei SC Extralight"/>
                <a:ea typeface="Lantinghei SC Extralight"/>
                <a:cs typeface="Lantinghei SC Extralight"/>
                <a:sym typeface="Lantinghei SC Extralight"/>
              </a:defRPr>
            </a:pPr>
            <a:r>
              <a:t>在支持线程的操作系统中，______是被系统独立调度和分派的基本单位，而______则是资源分配的基本单位。</a:t>
            </a:r>
          </a:p>
        </p:txBody>
      </p:sp>
      <p:sp>
        <p:nvSpPr>
          <p:cNvPr id="1454"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45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6" name="2.6.1.1 线程的概念和分类"/>
          <p:cNvSpPr/>
          <p:nvPr/>
        </p:nvSpPr>
        <p:spPr>
          <a:xfrm>
            <a:off x="355574" y="101773"/>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2.6.1.1 线程的概念和分类</a:t>
            </a:r>
          </a:p>
        </p:txBody>
      </p:sp>
    </p:spTree>
    <p:extLst>
      <p:ext uri="{BB962C8B-B14F-4D97-AF65-F5344CB8AC3E}">
        <p14:creationId xmlns:p14="http://schemas.microsoft.com/office/powerpoint/2010/main" val="1278897408"/>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7"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458" name="1810…"/>
          <p:cNvSpPr/>
          <p:nvPr/>
        </p:nvSpPr>
        <p:spPr>
          <a:xfrm>
            <a:off x="2767572" y="5444655"/>
            <a:ext cx="18848856" cy="261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1810</a:t>
            </a:r>
          </a:p>
          <a:p>
            <a:pPr algn="l">
              <a:defRPr sz="4800">
                <a:latin typeface="Lantinghei SC Extralight"/>
                <a:ea typeface="Lantinghei SC Extralight"/>
                <a:cs typeface="Lantinghei SC Extralight"/>
                <a:sym typeface="Lantinghei SC Extralight"/>
              </a:defRPr>
            </a:pPr>
            <a:r>
              <a:t>在支持线程的操作系统中，______是被系统独立调度和分派的基本单位，而______则是资源分配的基本单位。</a:t>
            </a:r>
          </a:p>
        </p:txBody>
      </p:sp>
      <p:sp>
        <p:nvSpPr>
          <p:cNvPr id="1459"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46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461" name="线程"/>
          <p:cNvSpPr/>
          <p:nvPr/>
        </p:nvSpPr>
        <p:spPr>
          <a:xfrm>
            <a:off x="9930280" y="6206655"/>
            <a:ext cx="2679701"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线程</a:t>
            </a:r>
          </a:p>
        </p:txBody>
      </p:sp>
      <p:sp>
        <p:nvSpPr>
          <p:cNvPr id="1462" name="进程"/>
          <p:cNvSpPr/>
          <p:nvPr/>
        </p:nvSpPr>
        <p:spPr>
          <a:xfrm>
            <a:off x="5068537" y="7006614"/>
            <a:ext cx="2679701"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进程</a:t>
            </a:r>
          </a:p>
        </p:txBody>
      </p:sp>
      <p:sp>
        <p:nvSpPr>
          <p:cNvPr id="8" name="2.6.1.1 线程的概念和分类"/>
          <p:cNvSpPr/>
          <p:nvPr/>
        </p:nvSpPr>
        <p:spPr>
          <a:xfrm>
            <a:off x="355574" y="101773"/>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2.6.1.1 线程的概念和分类</a:t>
            </a:r>
          </a:p>
        </p:txBody>
      </p:sp>
    </p:spTree>
    <p:extLst>
      <p:ext uri="{BB962C8B-B14F-4D97-AF65-F5344CB8AC3E}">
        <p14:creationId xmlns:p14="http://schemas.microsoft.com/office/powerpoint/2010/main" val="26491343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465" name="同一进程中的各线程驻留在分配给该进程的主存地址空间中，且共享该进程的______。"/>
          <p:cNvSpPr/>
          <p:nvPr/>
        </p:nvSpPr>
        <p:spPr>
          <a:xfrm>
            <a:off x="2767572" y="5821845"/>
            <a:ext cx="18848856" cy="1861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10000"/>
              </a:lnSpc>
              <a:defRPr sz="4800">
                <a:latin typeface="Lantinghei SC Extralight"/>
                <a:ea typeface="Lantinghei SC Extralight"/>
                <a:cs typeface="Lantinghei SC Extralight"/>
                <a:sym typeface="Lantinghei SC Extralight"/>
              </a:defRPr>
            </a:lvl1pPr>
          </a:lstStyle>
          <a:p>
            <a:r>
              <a:t>同一进程中的各线程驻留在分配给该进程的主存地址空间中，且共享该进程的______。</a:t>
            </a:r>
          </a:p>
        </p:txBody>
      </p:sp>
      <p:sp>
        <p:nvSpPr>
          <p:cNvPr id="1466"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46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6" name="2.6.1.1 线程的概念和分类"/>
          <p:cNvSpPr/>
          <p:nvPr/>
        </p:nvSpPr>
        <p:spPr>
          <a:xfrm>
            <a:off x="355574" y="101773"/>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2.6.1.1 线程的概念和分类</a:t>
            </a:r>
          </a:p>
        </p:txBody>
      </p:sp>
    </p:spTree>
    <p:extLst>
      <p:ext uri="{BB962C8B-B14F-4D97-AF65-F5344CB8AC3E}">
        <p14:creationId xmlns:p14="http://schemas.microsoft.com/office/powerpoint/2010/main" val="666468200"/>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9"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470" name="同一进程中的各线程驻留在分配给该进程的主存地址空间中，且共享该进程的______。"/>
          <p:cNvSpPr/>
          <p:nvPr/>
        </p:nvSpPr>
        <p:spPr>
          <a:xfrm>
            <a:off x="2767572" y="5821845"/>
            <a:ext cx="18848856" cy="1861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10000"/>
              </a:lnSpc>
              <a:defRPr sz="4800">
                <a:latin typeface="Lantinghei SC Extralight"/>
                <a:ea typeface="Lantinghei SC Extralight"/>
                <a:cs typeface="Lantinghei SC Extralight"/>
                <a:sym typeface="Lantinghei SC Extralight"/>
              </a:defRPr>
            </a:lvl1pPr>
          </a:lstStyle>
          <a:p>
            <a:r>
              <a:t>同一进程中的各线程驻留在分配给该进程的主存地址空间中，且共享该进程的______。</a:t>
            </a:r>
          </a:p>
        </p:txBody>
      </p:sp>
      <p:sp>
        <p:nvSpPr>
          <p:cNvPr id="1471" name="全部资源"/>
          <p:cNvSpPr/>
          <p:nvPr/>
        </p:nvSpPr>
        <p:spPr>
          <a:xfrm>
            <a:off x="4746855" y="6587590"/>
            <a:ext cx="3511551"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全部资源</a:t>
            </a:r>
          </a:p>
        </p:txBody>
      </p:sp>
      <p:sp>
        <p:nvSpPr>
          <p:cNvPr id="1472"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47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 name="2.6.1.1 线程的概念和分类"/>
          <p:cNvSpPr/>
          <p:nvPr/>
        </p:nvSpPr>
        <p:spPr>
          <a:xfrm>
            <a:off x="355574" y="101773"/>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2.6.1.1 线程的概念和分类</a:t>
            </a:r>
          </a:p>
        </p:txBody>
      </p:sp>
    </p:spTree>
    <p:extLst>
      <p:ext uri="{BB962C8B-B14F-4D97-AF65-F5344CB8AC3E}">
        <p14:creationId xmlns:p14="http://schemas.microsoft.com/office/powerpoint/2010/main" val="56334648"/>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476" name="线程是进程中的一个实体，是被系统独立调度和分派的基本单位。"/>
          <p:cNvSpPr/>
          <p:nvPr/>
        </p:nvSpPr>
        <p:spPr>
          <a:xfrm>
            <a:off x="1748548" y="2756974"/>
            <a:ext cx="18941271" cy="97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Lantinghei SC Demibold"/>
                <a:ea typeface="Lantinghei SC Demibold"/>
                <a:cs typeface="Lantinghei SC Demibold"/>
                <a:sym typeface="Lantinghei SC Demibold"/>
              </a:defRPr>
            </a:pPr>
            <a:r>
              <a:t>线程是进程中的一个实体，是被系统</a:t>
            </a:r>
            <a:r>
              <a:rPr>
                <a:solidFill>
                  <a:schemeClr val="accent5"/>
                </a:solidFill>
              </a:rPr>
              <a:t>独立调度和分派</a:t>
            </a:r>
            <a:r>
              <a:t>的</a:t>
            </a:r>
            <a:r>
              <a:rPr>
                <a:solidFill>
                  <a:schemeClr val="accent5"/>
                </a:solidFill>
              </a:rPr>
              <a:t>基本单位</a:t>
            </a:r>
            <a:r>
              <a:t>。</a:t>
            </a:r>
          </a:p>
        </p:txBody>
      </p:sp>
      <p:sp>
        <p:nvSpPr>
          <p:cNvPr id="1477"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47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480" name="线程的分类"/>
          <p:cNvSpPr/>
          <p:nvPr/>
        </p:nvSpPr>
        <p:spPr>
          <a:xfrm>
            <a:off x="435982" y="910069"/>
            <a:ext cx="3881647"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线程的分类</a:t>
            </a:r>
          </a:p>
        </p:txBody>
      </p:sp>
      <p:sp>
        <p:nvSpPr>
          <p:cNvPr id="1481" name="线程"/>
          <p:cNvSpPr/>
          <p:nvPr/>
        </p:nvSpPr>
        <p:spPr>
          <a:xfrm>
            <a:off x="2069854" y="7105236"/>
            <a:ext cx="2760597" cy="12700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Demibold"/>
                <a:ea typeface="Lantinghei SC Demibold"/>
                <a:cs typeface="Lantinghei SC Demibold"/>
                <a:sym typeface="Lantinghei SC Demibold"/>
              </a:defRPr>
            </a:lvl1pPr>
          </a:lstStyle>
          <a:p>
            <a:r>
              <a:t>线程</a:t>
            </a:r>
          </a:p>
        </p:txBody>
      </p:sp>
      <p:sp>
        <p:nvSpPr>
          <p:cNvPr id="1482" name="线条"/>
          <p:cNvSpPr/>
          <p:nvPr/>
        </p:nvSpPr>
        <p:spPr>
          <a:xfrm>
            <a:off x="4949171" y="7923436"/>
            <a:ext cx="2215436" cy="558227"/>
          </a:xfrm>
          <a:prstGeom prst="line">
            <a:avLst/>
          </a:prstGeom>
          <a:ln w="127000">
            <a:solidFill>
              <a:srgbClr val="000000"/>
            </a:solidFill>
            <a:miter lim="400000"/>
            <a:tailEnd type="triangle"/>
          </a:ln>
        </p:spPr>
        <p:txBody>
          <a:bodyPr lIns="50800" tIns="50800" rIns="50800" bIns="50800" anchor="ctr"/>
          <a:lstStyle/>
          <a:p>
            <a:pPr>
              <a:defRPr sz="3200"/>
            </a:pPr>
            <a:endParaRPr/>
          </a:p>
        </p:txBody>
      </p:sp>
      <p:sp>
        <p:nvSpPr>
          <p:cNvPr id="1483" name="线条"/>
          <p:cNvSpPr/>
          <p:nvPr/>
        </p:nvSpPr>
        <p:spPr>
          <a:xfrm flipV="1">
            <a:off x="4944338" y="6951574"/>
            <a:ext cx="2229785" cy="841645"/>
          </a:xfrm>
          <a:prstGeom prst="line">
            <a:avLst/>
          </a:prstGeom>
          <a:ln w="127000">
            <a:solidFill>
              <a:srgbClr val="000000"/>
            </a:solidFill>
            <a:miter lim="400000"/>
            <a:tailEnd type="triangle"/>
          </a:ln>
        </p:spPr>
        <p:txBody>
          <a:bodyPr lIns="50800" tIns="50800" rIns="50800" bIns="50800" anchor="ctr"/>
          <a:lstStyle/>
          <a:p>
            <a:pPr>
              <a:defRPr sz="3200"/>
            </a:pPr>
            <a:endParaRPr/>
          </a:p>
        </p:txBody>
      </p:sp>
      <p:sp>
        <p:nvSpPr>
          <p:cNvPr id="1484" name="内核级线程"/>
          <p:cNvSpPr/>
          <p:nvPr/>
        </p:nvSpPr>
        <p:spPr>
          <a:xfrm>
            <a:off x="7265586" y="6117755"/>
            <a:ext cx="3655776" cy="12700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Demibold"/>
                <a:ea typeface="Lantinghei SC Demibold"/>
                <a:cs typeface="Lantinghei SC Demibold"/>
                <a:sym typeface="Lantinghei SC Demibold"/>
              </a:defRPr>
            </a:lvl1pPr>
          </a:lstStyle>
          <a:p>
            <a:r>
              <a:t>内核级线程</a:t>
            </a:r>
          </a:p>
        </p:txBody>
      </p:sp>
      <p:sp>
        <p:nvSpPr>
          <p:cNvPr id="1485" name="用户级线程"/>
          <p:cNvSpPr/>
          <p:nvPr/>
        </p:nvSpPr>
        <p:spPr>
          <a:xfrm>
            <a:off x="7265586" y="8059163"/>
            <a:ext cx="3655776" cy="12700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Demibold"/>
                <a:ea typeface="Lantinghei SC Demibold"/>
                <a:cs typeface="Lantinghei SC Demibold"/>
                <a:sym typeface="Lantinghei SC Demibold"/>
              </a:defRPr>
            </a:lvl1pPr>
          </a:lstStyle>
          <a:p>
            <a:r>
              <a:t>用户级线程</a:t>
            </a:r>
          </a:p>
        </p:txBody>
      </p:sp>
      <p:sp>
        <p:nvSpPr>
          <p:cNvPr id="1486" name="不依赖内核"/>
          <p:cNvSpPr/>
          <p:nvPr/>
        </p:nvSpPr>
        <p:spPr>
          <a:xfrm>
            <a:off x="11228739" y="8198863"/>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不依赖内核</a:t>
            </a:r>
          </a:p>
        </p:txBody>
      </p:sp>
      <p:sp>
        <p:nvSpPr>
          <p:cNvPr id="1487" name="依赖于内核"/>
          <p:cNvSpPr/>
          <p:nvPr/>
        </p:nvSpPr>
        <p:spPr>
          <a:xfrm>
            <a:off x="11228739" y="6277091"/>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依赖于内核</a:t>
            </a:r>
          </a:p>
        </p:txBody>
      </p:sp>
      <p:pic>
        <p:nvPicPr>
          <p:cNvPr id="1488" name="屏幕快照 2019-03-05 下午4.51.08.png" descr="屏幕快照 2019-03-05 下午4.51.08.png"/>
          <p:cNvPicPr>
            <a:picLocks noChangeAspect="1"/>
          </p:cNvPicPr>
          <p:nvPr/>
        </p:nvPicPr>
        <p:blipFill>
          <a:blip r:embed="rId5">
            <a:extLst/>
          </a:blip>
          <a:stretch>
            <a:fillRect/>
          </a:stretch>
        </p:blipFill>
        <p:spPr>
          <a:xfrm>
            <a:off x="20012111" y="639562"/>
            <a:ext cx="3539584" cy="2126789"/>
          </a:xfrm>
          <a:prstGeom prst="rect">
            <a:avLst/>
          </a:prstGeom>
          <a:ln w="12700">
            <a:miter lim="400000"/>
          </a:ln>
        </p:spPr>
      </p:pic>
      <p:sp>
        <p:nvSpPr>
          <p:cNvPr id="16" name="2.6.1.1 线程的概念和分类"/>
          <p:cNvSpPr/>
          <p:nvPr/>
        </p:nvSpPr>
        <p:spPr>
          <a:xfrm>
            <a:off x="355574" y="101773"/>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2.6.1.1 线程的概念和分类</a:t>
            </a:r>
          </a:p>
        </p:txBody>
      </p:sp>
    </p:spTree>
    <p:extLst>
      <p:ext uri="{BB962C8B-B14F-4D97-AF65-F5344CB8AC3E}">
        <p14:creationId xmlns:p14="http://schemas.microsoft.com/office/powerpoint/2010/main" val="1923624256"/>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2"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493"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49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495" name="线程的实现可以分为两类，即（ ）…"/>
          <p:cNvSpPr/>
          <p:nvPr/>
        </p:nvSpPr>
        <p:spPr>
          <a:xfrm>
            <a:off x="7478315" y="4187355"/>
            <a:ext cx="9596439"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线程的实现可以分为两类，即（ ）</a:t>
            </a:r>
          </a:p>
          <a:p>
            <a:pPr algn="l">
              <a:defRPr sz="4800">
                <a:latin typeface="Lantinghei SC Extralight"/>
                <a:ea typeface="Lantinghei SC Extralight"/>
                <a:cs typeface="Lantinghei SC Extralight"/>
                <a:sym typeface="Lantinghei SC Extralight"/>
              </a:defRPr>
            </a:pPr>
            <a:endParaRPr/>
          </a:p>
          <a:p>
            <a:pPr marL="820615" indent="-820615" algn="l">
              <a:buSzPct val="100000"/>
              <a:buAutoNum type="alphaUcPeriod"/>
              <a:defRPr sz="4800">
                <a:latin typeface="Lantinghei SC Extralight"/>
                <a:ea typeface="Lantinghei SC Extralight"/>
                <a:cs typeface="Lantinghei SC Extralight"/>
                <a:sym typeface="Lantinghei SC Extralight"/>
              </a:defRPr>
            </a:pPr>
            <a:r>
              <a:t>用户级线程和程序员级线程</a:t>
            </a:r>
          </a:p>
          <a:p>
            <a:pPr marL="820615" indent="-820615" algn="l">
              <a:buSzPct val="100000"/>
              <a:buAutoNum type="alphaUcPeriod"/>
              <a:defRPr sz="4800">
                <a:latin typeface="Lantinghei SC Extralight"/>
                <a:ea typeface="Lantinghei SC Extralight"/>
                <a:cs typeface="Lantinghei SC Extralight"/>
                <a:sym typeface="Lantinghei SC Extralight"/>
              </a:defRPr>
            </a:pPr>
            <a:r>
              <a:t>用户级线程和内核级线程</a:t>
            </a:r>
          </a:p>
          <a:p>
            <a:pPr algn="l">
              <a:defRPr sz="4800">
                <a:latin typeface="Lantinghei SC Extralight"/>
                <a:ea typeface="Lantinghei SC Extralight"/>
                <a:cs typeface="Lantinghei SC Extralight"/>
                <a:sym typeface="Lantinghei SC Extralight"/>
              </a:defRPr>
            </a:pPr>
            <a:r>
              <a:t>C. 外层级线程和内核级线程</a:t>
            </a:r>
          </a:p>
          <a:p>
            <a:pPr algn="l">
              <a:defRPr sz="4800">
                <a:latin typeface="Lantinghei SC Extralight"/>
                <a:ea typeface="Lantinghei SC Extralight"/>
                <a:cs typeface="Lantinghei SC Extralight"/>
                <a:sym typeface="Lantinghei SC Extralight"/>
              </a:defRPr>
            </a:pPr>
            <a:r>
              <a:t>D. 以上答案都不对</a:t>
            </a:r>
          </a:p>
        </p:txBody>
      </p:sp>
      <p:sp>
        <p:nvSpPr>
          <p:cNvPr id="6" name="2.6.1.1 线程的概念和分类"/>
          <p:cNvSpPr/>
          <p:nvPr/>
        </p:nvSpPr>
        <p:spPr>
          <a:xfrm>
            <a:off x="355574" y="101773"/>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2.6.1.1 线程的概念和分类</a:t>
            </a:r>
          </a:p>
        </p:txBody>
      </p:sp>
    </p:spTree>
    <p:extLst>
      <p:ext uri="{BB962C8B-B14F-4D97-AF65-F5344CB8AC3E}">
        <p14:creationId xmlns:p14="http://schemas.microsoft.com/office/powerpoint/2010/main" val="183133923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33"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53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535" name="进程并发执行"/>
          <p:cNvSpPr/>
          <p:nvPr/>
        </p:nvSpPr>
        <p:spPr>
          <a:xfrm>
            <a:off x="10229850" y="1294794"/>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进程并发执行</a:t>
            </a:r>
          </a:p>
        </p:txBody>
      </p:sp>
      <p:sp>
        <p:nvSpPr>
          <p:cNvPr id="536" name="共享系统的资源"/>
          <p:cNvSpPr/>
          <p:nvPr/>
        </p:nvSpPr>
        <p:spPr>
          <a:xfrm>
            <a:off x="9912350" y="2732792"/>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共享系统的资源</a:t>
            </a:r>
          </a:p>
        </p:txBody>
      </p:sp>
      <p:sp>
        <p:nvSpPr>
          <p:cNvPr id="537" name="操作系统对共享过程进行控制和管理"/>
          <p:cNvSpPr/>
          <p:nvPr/>
        </p:nvSpPr>
        <p:spPr>
          <a:xfrm>
            <a:off x="7054849" y="4170790"/>
            <a:ext cx="1027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操作系统对共享过程进行控制和管理</a:t>
            </a:r>
          </a:p>
        </p:txBody>
      </p:sp>
      <p:sp>
        <p:nvSpPr>
          <p:cNvPr id="538" name="同步机制"/>
          <p:cNvSpPr/>
          <p:nvPr/>
        </p:nvSpPr>
        <p:spPr>
          <a:xfrm>
            <a:off x="10864850" y="62770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同步机制</a:t>
            </a:r>
          </a:p>
        </p:txBody>
      </p:sp>
      <p:sp>
        <p:nvSpPr>
          <p:cNvPr id="539" name="保证在多任务共享系统资源的情况下，程序执行能得到正确的结果"/>
          <p:cNvSpPr/>
          <p:nvPr/>
        </p:nvSpPr>
        <p:spPr>
          <a:xfrm>
            <a:off x="3007203" y="9295998"/>
            <a:ext cx="1896819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保证在多任务共享系统资源的情况下，程序执行能得到正确的结果</a:t>
            </a:r>
          </a:p>
        </p:txBody>
      </p:sp>
      <p:sp>
        <p:nvSpPr>
          <p:cNvPr id="540" name="线条"/>
          <p:cNvSpPr/>
          <p:nvPr/>
        </p:nvSpPr>
        <p:spPr>
          <a:xfrm>
            <a:off x="12191999" y="7642657"/>
            <a:ext cx="1" cy="1278376"/>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541" name="2.4.3.0 信号量机制"/>
          <p:cNvSpPr/>
          <p:nvPr/>
        </p:nvSpPr>
        <p:spPr>
          <a:xfrm>
            <a:off x="355574"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2.4.3.0 信号量机制</a:t>
            </a:r>
          </a:p>
        </p:txBody>
      </p:sp>
      <p:sp>
        <p:nvSpPr>
          <p:cNvPr id="542" name="信号量机制"/>
          <p:cNvSpPr/>
          <p:nvPr/>
        </p:nvSpPr>
        <p:spPr>
          <a:xfrm>
            <a:off x="435982" y="910069"/>
            <a:ext cx="4369019"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信号量机制</a:t>
            </a:r>
          </a:p>
        </p:txBody>
      </p:sp>
      <p:sp>
        <p:nvSpPr>
          <p:cNvPr id="543" name="信号量机制"/>
          <p:cNvSpPr/>
          <p:nvPr/>
        </p:nvSpPr>
        <p:spPr>
          <a:xfrm>
            <a:off x="14200597" y="6110673"/>
            <a:ext cx="4402831" cy="1284164"/>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Demibold"/>
                <a:ea typeface="Lantinghei SC Demibold"/>
                <a:cs typeface="Lantinghei SC Demibold"/>
                <a:sym typeface="Lantinghei SC Demibold"/>
              </a:defRPr>
            </a:lvl1pPr>
          </a:lstStyle>
          <a:p>
            <a:r>
              <a:t>信号量机制</a:t>
            </a:r>
          </a:p>
        </p:txBody>
      </p:sp>
      <p:pic>
        <p:nvPicPr>
          <p:cNvPr id="544" name="屏幕快照 2019-03-05 下午4.40.54.png" descr="屏幕快照 2019-03-05 下午4.40.54.png"/>
          <p:cNvPicPr>
            <a:picLocks noChangeAspect="1"/>
          </p:cNvPicPr>
          <p:nvPr/>
        </p:nvPicPr>
        <p:blipFill>
          <a:blip r:embed="rId5">
            <a:extLst/>
          </a:blip>
          <a:stretch>
            <a:fillRect/>
          </a:stretch>
        </p:blipFill>
        <p:spPr>
          <a:xfrm>
            <a:off x="19950293" y="822656"/>
            <a:ext cx="3805737" cy="1278376"/>
          </a:xfrm>
          <a:prstGeom prst="rect">
            <a:avLst/>
          </a:prstGeom>
          <a:ln w="12700">
            <a:miter lim="400000"/>
          </a:ln>
        </p:spPr>
      </p:pic>
    </p:spTree>
    <p:extLst>
      <p:ext uri="{BB962C8B-B14F-4D97-AF65-F5344CB8AC3E}">
        <p14:creationId xmlns:p14="http://schemas.microsoft.com/office/powerpoint/2010/main" val="695808810"/>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498"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49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500" name="线程的实现可以分为两类，即（B）…"/>
          <p:cNvSpPr/>
          <p:nvPr/>
        </p:nvSpPr>
        <p:spPr>
          <a:xfrm>
            <a:off x="7478315" y="4187355"/>
            <a:ext cx="9910764"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线程的实现可以分为两类，即（</a:t>
            </a:r>
            <a:r>
              <a:rPr>
                <a:solidFill>
                  <a:schemeClr val="accent5"/>
                </a:solidFill>
                <a:latin typeface="Lantinghei SC Demibold"/>
                <a:ea typeface="Lantinghei SC Demibold"/>
                <a:cs typeface="Lantinghei SC Demibold"/>
                <a:sym typeface="Lantinghei SC Demibold"/>
              </a:rPr>
              <a:t>B</a:t>
            </a:r>
            <a:r>
              <a:t>）</a:t>
            </a:r>
          </a:p>
          <a:p>
            <a:pPr algn="l">
              <a:defRPr sz="4800">
                <a:latin typeface="Lantinghei SC Extralight"/>
                <a:ea typeface="Lantinghei SC Extralight"/>
                <a:cs typeface="Lantinghei SC Extralight"/>
                <a:sym typeface="Lantinghei SC Extralight"/>
              </a:defRPr>
            </a:pPr>
            <a:endParaRPr/>
          </a:p>
          <a:p>
            <a:pPr marL="820615" indent="-820615" algn="l">
              <a:buSzPct val="100000"/>
              <a:buAutoNum type="alphaUcPeriod"/>
              <a:defRPr sz="4800">
                <a:latin typeface="Lantinghei SC Extralight"/>
                <a:ea typeface="Lantinghei SC Extralight"/>
                <a:cs typeface="Lantinghei SC Extralight"/>
                <a:sym typeface="Lantinghei SC Extralight"/>
              </a:defRPr>
            </a:pPr>
            <a:r>
              <a:t>用户级线程和程序员级线程</a:t>
            </a:r>
          </a:p>
          <a:p>
            <a:pPr marL="820615" indent="-820615" algn="l">
              <a:buSzPct val="100000"/>
              <a:buAutoNum type="alphaUcPeriod"/>
              <a:defRPr sz="4800">
                <a:solidFill>
                  <a:schemeClr val="accent5"/>
                </a:solidFill>
                <a:latin typeface="Lantinghei SC Extralight"/>
                <a:ea typeface="Lantinghei SC Extralight"/>
                <a:cs typeface="Lantinghei SC Extralight"/>
                <a:sym typeface="Lantinghei SC Extralight"/>
              </a:defRPr>
            </a:pPr>
            <a:r>
              <a:t>用户级线程和内核级线程</a:t>
            </a:r>
          </a:p>
          <a:p>
            <a:pPr algn="l">
              <a:defRPr sz="4800">
                <a:latin typeface="Lantinghei SC Extralight"/>
                <a:ea typeface="Lantinghei SC Extralight"/>
                <a:cs typeface="Lantinghei SC Extralight"/>
                <a:sym typeface="Lantinghei SC Extralight"/>
              </a:defRPr>
            </a:pPr>
            <a:r>
              <a:t>C. 外层级线程和内核级线程</a:t>
            </a:r>
          </a:p>
          <a:p>
            <a:pPr algn="l">
              <a:defRPr sz="4800">
                <a:latin typeface="Lantinghei SC Extralight"/>
                <a:ea typeface="Lantinghei SC Extralight"/>
                <a:cs typeface="Lantinghei SC Extralight"/>
                <a:sym typeface="Lantinghei SC Extralight"/>
              </a:defRPr>
            </a:pPr>
            <a:r>
              <a:t>D. 以上答案都不对</a:t>
            </a:r>
          </a:p>
        </p:txBody>
      </p:sp>
      <p:sp>
        <p:nvSpPr>
          <p:cNvPr id="6" name="2.6.1.1 线程的概念和分类"/>
          <p:cNvSpPr/>
          <p:nvPr/>
        </p:nvSpPr>
        <p:spPr>
          <a:xfrm>
            <a:off x="355574" y="101773"/>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2.6.1.1 线程的概念和分类</a:t>
            </a:r>
          </a:p>
        </p:txBody>
      </p:sp>
    </p:spTree>
    <p:extLst>
      <p:ext uri="{BB962C8B-B14F-4D97-AF65-F5344CB8AC3E}">
        <p14:creationId xmlns:p14="http://schemas.microsoft.com/office/powerpoint/2010/main" val="1582826613"/>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03" name="就绪态"/>
          <p:cNvSpPr/>
          <p:nvPr/>
        </p:nvSpPr>
        <p:spPr>
          <a:xfrm>
            <a:off x="7676008" y="8684023"/>
            <a:ext cx="2760598"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400">
                <a:solidFill>
                  <a:srgbClr val="FFFFFF"/>
                </a:solidFill>
                <a:latin typeface="Lantinghei SC Demibold"/>
                <a:ea typeface="Lantinghei SC Demibold"/>
                <a:cs typeface="Lantinghei SC Demibold"/>
                <a:sym typeface="Lantinghei SC Demibold"/>
              </a:defRPr>
            </a:lvl1pPr>
          </a:lstStyle>
          <a:p>
            <a:r>
              <a:t>就绪态</a:t>
            </a:r>
          </a:p>
        </p:txBody>
      </p:sp>
      <p:sp>
        <p:nvSpPr>
          <p:cNvPr id="1504" name="获…"/>
          <p:cNvSpPr/>
          <p:nvPr/>
        </p:nvSpPr>
        <p:spPr>
          <a:xfrm>
            <a:off x="7284540" y="5214619"/>
            <a:ext cx="1121570" cy="32867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lnSpc>
                <a:spcPct val="70000"/>
              </a:lnSpc>
              <a:defRPr sz="4800">
                <a:latin typeface="Lantinghei SC Extralight"/>
                <a:ea typeface="Lantinghei SC Extralight"/>
                <a:cs typeface="Lantinghei SC Extralight"/>
                <a:sym typeface="Lantinghei SC Extralight"/>
              </a:defRPr>
            </a:pPr>
            <a:r>
              <a:t>获</a:t>
            </a:r>
          </a:p>
          <a:p>
            <a:pPr lvl="1" algn="l">
              <a:lnSpc>
                <a:spcPct val="70000"/>
              </a:lnSpc>
              <a:defRPr sz="4800">
                <a:latin typeface="Lantinghei SC Extralight"/>
                <a:ea typeface="Lantinghei SC Extralight"/>
                <a:cs typeface="Lantinghei SC Extralight"/>
                <a:sym typeface="Lantinghei SC Extralight"/>
              </a:defRPr>
            </a:pPr>
            <a:r>
              <a:t>得</a:t>
            </a:r>
          </a:p>
          <a:p>
            <a:pPr lvl="1" algn="l">
              <a:lnSpc>
                <a:spcPct val="70000"/>
              </a:lnSpc>
              <a:defRPr sz="4800">
                <a:latin typeface="Lantinghei SC Extralight"/>
                <a:ea typeface="Lantinghei SC Extralight"/>
                <a:cs typeface="Lantinghei SC Extralight"/>
                <a:sym typeface="Lantinghei SC Extralight"/>
              </a:defRPr>
            </a:pPr>
            <a:r>
              <a:t>C</a:t>
            </a:r>
          </a:p>
          <a:p>
            <a:pPr lvl="1" algn="l">
              <a:lnSpc>
                <a:spcPct val="70000"/>
              </a:lnSpc>
              <a:defRPr sz="4800">
                <a:latin typeface="Lantinghei SC Extralight"/>
                <a:ea typeface="Lantinghei SC Extralight"/>
                <a:cs typeface="Lantinghei SC Extralight"/>
                <a:sym typeface="Lantinghei SC Extralight"/>
              </a:defRPr>
            </a:pPr>
            <a:r>
              <a:t>P</a:t>
            </a:r>
          </a:p>
          <a:p>
            <a:pPr lvl="1" algn="l">
              <a:lnSpc>
                <a:spcPct val="70000"/>
              </a:lnSpc>
              <a:defRPr sz="4800">
                <a:latin typeface="Lantinghei SC Extralight"/>
                <a:ea typeface="Lantinghei SC Extralight"/>
                <a:cs typeface="Lantinghei SC Extralight"/>
                <a:sym typeface="Lantinghei SC Extralight"/>
              </a:defRPr>
            </a:pPr>
            <a:r>
              <a:t>U</a:t>
            </a:r>
          </a:p>
        </p:txBody>
      </p:sp>
      <p:sp>
        <p:nvSpPr>
          <p:cNvPr id="1505" name="线条"/>
          <p:cNvSpPr/>
          <p:nvPr/>
        </p:nvSpPr>
        <p:spPr>
          <a:xfrm>
            <a:off x="8648911" y="5192377"/>
            <a:ext cx="1" cy="3331246"/>
          </a:xfrm>
          <a:prstGeom prst="line">
            <a:avLst/>
          </a:prstGeom>
          <a:ln w="101600">
            <a:solidFill>
              <a:srgbClr val="000000"/>
            </a:solidFill>
            <a:miter lim="400000"/>
            <a:headEnd type="triangle"/>
          </a:ln>
        </p:spPr>
        <p:txBody>
          <a:bodyPr lIns="50800" tIns="50800" rIns="50800" bIns="50800" anchor="ctr"/>
          <a:lstStyle/>
          <a:p>
            <a:pPr>
              <a:defRPr sz="3200"/>
            </a:pPr>
            <a:endParaRPr/>
          </a:p>
        </p:txBody>
      </p:sp>
      <p:sp>
        <p:nvSpPr>
          <p:cNvPr id="1506" name="等待某一事件"/>
          <p:cNvSpPr/>
          <p:nvPr/>
        </p:nvSpPr>
        <p:spPr>
          <a:xfrm>
            <a:off x="11810911" y="3927076"/>
            <a:ext cx="40005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等待某一事件</a:t>
            </a:r>
          </a:p>
        </p:txBody>
      </p:sp>
      <p:sp>
        <p:nvSpPr>
          <p:cNvPr id="1507" name="线条"/>
          <p:cNvSpPr/>
          <p:nvPr/>
        </p:nvSpPr>
        <p:spPr>
          <a:xfrm>
            <a:off x="10503243" y="4466176"/>
            <a:ext cx="3893568" cy="2268445"/>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508" name="线条"/>
          <p:cNvSpPr/>
          <p:nvPr/>
        </p:nvSpPr>
        <p:spPr>
          <a:xfrm flipH="1">
            <a:off x="10478134" y="6845015"/>
            <a:ext cx="3890406" cy="2500382"/>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509" name="等待的事件发生"/>
          <p:cNvSpPr/>
          <p:nvPr/>
        </p:nvSpPr>
        <p:spPr>
          <a:xfrm>
            <a:off x="11986582" y="8346447"/>
            <a:ext cx="46101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等待的事件发生</a:t>
            </a:r>
          </a:p>
        </p:txBody>
      </p:sp>
      <p:sp>
        <p:nvSpPr>
          <p:cNvPr id="1510" name="线条"/>
          <p:cNvSpPr/>
          <p:nvPr/>
        </p:nvSpPr>
        <p:spPr>
          <a:xfrm>
            <a:off x="9662582" y="5192377"/>
            <a:ext cx="1" cy="3331246"/>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511" name="时…"/>
          <p:cNvSpPr/>
          <p:nvPr/>
        </p:nvSpPr>
        <p:spPr>
          <a:xfrm>
            <a:off x="9856022" y="5214619"/>
            <a:ext cx="1121570" cy="32867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lnSpc>
                <a:spcPct val="70000"/>
              </a:lnSpc>
              <a:defRPr sz="4800">
                <a:latin typeface="Lantinghei SC Extralight"/>
                <a:ea typeface="Lantinghei SC Extralight"/>
                <a:cs typeface="Lantinghei SC Extralight"/>
                <a:sym typeface="Lantinghei SC Extralight"/>
              </a:defRPr>
            </a:pPr>
            <a:r>
              <a:t>时</a:t>
            </a:r>
          </a:p>
          <a:p>
            <a:pPr lvl="1" algn="l">
              <a:lnSpc>
                <a:spcPct val="70000"/>
              </a:lnSpc>
              <a:defRPr sz="4800">
                <a:latin typeface="Lantinghei SC Extralight"/>
                <a:ea typeface="Lantinghei SC Extralight"/>
                <a:cs typeface="Lantinghei SC Extralight"/>
                <a:sym typeface="Lantinghei SC Extralight"/>
              </a:defRPr>
            </a:pPr>
            <a:r>
              <a:t>间</a:t>
            </a:r>
          </a:p>
          <a:p>
            <a:pPr lvl="1" algn="l">
              <a:lnSpc>
                <a:spcPct val="70000"/>
              </a:lnSpc>
              <a:defRPr sz="4800">
                <a:latin typeface="Lantinghei SC Extralight"/>
                <a:ea typeface="Lantinghei SC Extralight"/>
                <a:cs typeface="Lantinghei SC Extralight"/>
                <a:sym typeface="Lantinghei SC Extralight"/>
              </a:defRPr>
            </a:pPr>
            <a:r>
              <a:t>片</a:t>
            </a:r>
          </a:p>
          <a:p>
            <a:pPr lvl="1" algn="l">
              <a:lnSpc>
                <a:spcPct val="70000"/>
              </a:lnSpc>
              <a:defRPr sz="4800">
                <a:latin typeface="Lantinghei SC Extralight"/>
                <a:ea typeface="Lantinghei SC Extralight"/>
                <a:cs typeface="Lantinghei SC Extralight"/>
                <a:sym typeface="Lantinghei SC Extralight"/>
              </a:defRPr>
            </a:pPr>
            <a:r>
              <a:t>用</a:t>
            </a:r>
          </a:p>
          <a:p>
            <a:pPr lvl="1" algn="l">
              <a:lnSpc>
                <a:spcPct val="70000"/>
              </a:lnSpc>
              <a:defRPr sz="4800">
                <a:latin typeface="Lantinghei SC Extralight"/>
                <a:ea typeface="Lantinghei SC Extralight"/>
                <a:cs typeface="Lantinghei SC Extralight"/>
                <a:sym typeface="Lantinghei SC Extralight"/>
              </a:defRPr>
            </a:pPr>
            <a:r>
              <a:t>完</a:t>
            </a:r>
          </a:p>
        </p:txBody>
      </p:sp>
      <p:sp>
        <p:nvSpPr>
          <p:cNvPr id="1512" name="阻塞态"/>
          <p:cNvSpPr/>
          <p:nvPr/>
        </p:nvSpPr>
        <p:spPr>
          <a:xfrm>
            <a:off x="14368225" y="6117754"/>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400">
                <a:solidFill>
                  <a:srgbClr val="FFFFFF"/>
                </a:solidFill>
                <a:latin typeface="Lantinghei SC Demibold"/>
                <a:ea typeface="Lantinghei SC Demibold"/>
                <a:cs typeface="Lantinghei SC Demibold"/>
                <a:sym typeface="Lantinghei SC Demibold"/>
              </a:defRPr>
            </a:lvl1pPr>
          </a:lstStyle>
          <a:p>
            <a:r>
              <a:t>阻塞态</a:t>
            </a:r>
          </a:p>
        </p:txBody>
      </p:sp>
      <p:sp>
        <p:nvSpPr>
          <p:cNvPr id="1513" name="等待某一事件"/>
          <p:cNvSpPr/>
          <p:nvPr/>
        </p:nvSpPr>
        <p:spPr>
          <a:xfrm>
            <a:off x="11810911" y="3927076"/>
            <a:ext cx="40005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等待某一事件</a:t>
            </a:r>
          </a:p>
        </p:txBody>
      </p:sp>
      <p:sp>
        <p:nvSpPr>
          <p:cNvPr id="1514" name="等待的事件发生"/>
          <p:cNvSpPr/>
          <p:nvPr/>
        </p:nvSpPr>
        <p:spPr>
          <a:xfrm>
            <a:off x="11986582" y="8346447"/>
            <a:ext cx="46101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等待的事件发生</a:t>
            </a:r>
          </a:p>
        </p:txBody>
      </p:sp>
      <p:sp>
        <p:nvSpPr>
          <p:cNvPr id="1515" name="运行态"/>
          <p:cNvSpPr/>
          <p:nvPr/>
        </p:nvSpPr>
        <p:spPr>
          <a:xfrm>
            <a:off x="7676008" y="3761976"/>
            <a:ext cx="2760598"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400">
                <a:solidFill>
                  <a:srgbClr val="FFFFFF"/>
                </a:solidFill>
                <a:latin typeface="Lantinghei SC Demibold"/>
                <a:ea typeface="Lantinghei SC Demibold"/>
                <a:cs typeface="Lantinghei SC Demibold"/>
                <a:sym typeface="Lantinghei SC Demibold"/>
              </a:defRPr>
            </a:lvl1pPr>
          </a:lstStyle>
          <a:p>
            <a:r>
              <a:t>运行态</a:t>
            </a:r>
          </a:p>
        </p:txBody>
      </p:sp>
      <p:sp>
        <p:nvSpPr>
          <p:cNvPr id="1516"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51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518" name="2.6.1.2 线程的3种基本状态"/>
          <p:cNvSpPr/>
          <p:nvPr/>
        </p:nvSpPr>
        <p:spPr>
          <a:xfrm>
            <a:off x="355574" y="47424"/>
            <a:ext cx="5873403"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2.6.1.2 线程的3种基本状态</a:t>
            </a:r>
          </a:p>
        </p:txBody>
      </p:sp>
      <p:sp>
        <p:nvSpPr>
          <p:cNvPr id="1519" name="线程的3种基本状态"/>
          <p:cNvSpPr/>
          <p:nvPr/>
        </p:nvSpPr>
        <p:spPr>
          <a:xfrm>
            <a:off x="435982" y="910069"/>
            <a:ext cx="5838455"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线程的3种基本状态</a:t>
            </a:r>
          </a:p>
        </p:txBody>
      </p:sp>
      <p:pic>
        <p:nvPicPr>
          <p:cNvPr id="1520" name="屏幕快照 2019-03-05 下午4.56.45.png" descr="屏幕快照 2019-03-05 下午4.56.45.png"/>
          <p:cNvPicPr>
            <a:picLocks noChangeAspect="1"/>
          </p:cNvPicPr>
          <p:nvPr/>
        </p:nvPicPr>
        <p:blipFill>
          <a:blip r:embed="rId4">
            <a:extLst/>
          </a:blip>
          <a:stretch>
            <a:fillRect/>
          </a:stretch>
        </p:blipFill>
        <p:spPr>
          <a:xfrm>
            <a:off x="20022249" y="704014"/>
            <a:ext cx="3768949" cy="2314267"/>
          </a:xfrm>
          <a:prstGeom prst="rect">
            <a:avLst/>
          </a:prstGeom>
          <a:ln w="12700">
            <a:miter lim="400000"/>
          </a:ln>
        </p:spPr>
      </p:pic>
    </p:spTree>
    <p:extLst>
      <p:ext uri="{BB962C8B-B14F-4D97-AF65-F5344CB8AC3E}">
        <p14:creationId xmlns:p14="http://schemas.microsoft.com/office/powerpoint/2010/main" val="1686949302"/>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23"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52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525" name="2.6.1.3 线程控制块"/>
          <p:cNvSpPr/>
          <p:nvPr/>
        </p:nvSpPr>
        <p:spPr>
          <a:xfrm>
            <a:off x="178907" y="101773"/>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2.6.1.3 线程控制块</a:t>
            </a:r>
          </a:p>
        </p:txBody>
      </p:sp>
      <p:sp>
        <p:nvSpPr>
          <p:cNvPr id="1526" name="线程控制块"/>
          <p:cNvSpPr/>
          <p:nvPr/>
        </p:nvSpPr>
        <p:spPr>
          <a:xfrm>
            <a:off x="435982" y="910069"/>
            <a:ext cx="4000501"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线程控制块</a:t>
            </a:r>
          </a:p>
        </p:txBody>
      </p:sp>
      <p:sp>
        <p:nvSpPr>
          <p:cNvPr id="1527" name="每一个线程都由一个数据结构表示，包括它的基本状态等，这个数据结构就是线程控制块TCB。"/>
          <p:cNvSpPr/>
          <p:nvPr/>
        </p:nvSpPr>
        <p:spPr>
          <a:xfrm>
            <a:off x="2721365" y="3929812"/>
            <a:ext cx="18941271" cy="19418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defRPr>
                <a:latin typeface="Lantinghei SC Extralight"/>
                <a:ea typeface="Lantinghei SC Extralight"/>
                <a:cs typeface="Lantinghei SC Extralight"/>
                <a:sym typeface="Lantinghei SC Extralight"/>
              </a:defRPr>
            </a:pPr>
            <a:r>
              <a:t>每一个线程都由一个数据结构表示，包括它的基本状态等，这个数据结构就是</a:t>
            </a:r>
            <a:r>
              <a:rPr>
                <a:solidFill>
                  <a:schemeClr val="accent5"/>
                </a:solidFill>
              </a:rPr>
              <a:t>线程控制块TCB</a:t>
            </a:r>
            <a:r>
              <a:t>。</a:t>
            </a:r>
          </a:p>
        </p:txBody>
      </p:sp>
      <p:sp>
        <p:nvSpPr>
          <p:cNvPr id="1528" name="TCB记录了操作系统需要的、用于描述线程情况及控制线程运行所需的全部信息。"/>
          <p:cNvSpPr/>
          <p:nvPr/>
        </p:nvSpPr>
        <p:spPr>
          <a:xfrm>
            <a:off x="2721365" y="6922287"/>
            <a:ext cx="18941271" cy="19418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10000"/>
              </a:lnSpc>
              <a:defRPr>
                <a:latin typeface="Lantinghei SC Extralight"/>
                <a:ea typeface="Lantinghei SC Extralight"/>
                <a:cs typeface="Lantinghei SC Extralight"/>
                <a:sym typeface="Lantinghei SC Extralight"/>
              </a:defRPr>
            </a:lvl1pPr>
          </a:lstStyle>
          <a:p>
            <a:r>
              <a:t>TCB记录了操作系统需要的、用于描述线程情况及控制线程运行所需的全部信息。</a:t>
            </a:r>
          </a:p>
        </p:txBody>
      </p:sp>
      <p:pic>
        <p:nvPicPr>
          <p:cNvPr id="1529" name="屏幕快照 2019-03-05 下午4.58.44.png" descr="屏幕快照 2019-03-05 下午4.58.44.png"/>
          <p:cNvPicPr>
            <a:picLocks noChangeAspect="1"/>
          </p:cNvPicPr>
          <p:nvPr/>
        </p:nvPicPr>
        <p:blipFill>
          <a:blip r:embed="rId3">
            <a:extLst/>
          </a:blip>
          <a:stretch>
            <a:fillRect/>
          </a:stretch>
        </p:blipFill>
        <p:spPr>
          <a:xfrm>
            <a:off x="20189790" y="633212"/>
            <a:ext cx="3615828" cy="2245956"/>
          </a:xfrm>
          <a:prstGeom prst="rect">
            <a:avLst/>
          </a:prstGeom>
          <a:ln w="12700">
            <a:miter lim="400000"/>
          </a:ln>
        </p:spPr>
      </p:pic>
    </p:spTree>
    <p:extLst>
      <p:ext uri="{BB962C8B-B14F-4D97-AF65-F5344CB8AC3E}">
        <p14:creationId xmlns:p14="http://schemas.microsoft.com/office/powerpoint/2010/main" val="147781102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32"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53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534" name="2.6.1.4 线程与进程的关系"/>
          <p:cNvSpPr/>
          <p:nvPr/>
        </p:nvSpPr>
        <p:spPr>
          <a:xfrm>
            <a:off x="73806" y="122375"/>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2.6.1.4 线程与进程的关系</a:t>
            </a:r>
          </a:p>
        </p:txBody>
      </p:sp>
      <p:sp>
        <p:nvSpPr>
          <p:cNvPr id="1535" name="线程与进程的关系"/>
          <p:cNvSpPr/>
          <p:nvPr/>
        </p:nvSpPr>
        <p:spPr>
          <a:xfrm>
            <a:off x="435982" y="910069"/>
            <a:ext cx="5650265"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线程与进程的关系</a:t>
            </a:r>
          </a:p>
        </p:txBody>
      </p:sp>
      <p:sp>
        <p:nvSpPr>
          <p:cNvPr id="1536" name="1. 资源和调度。线程是程序执行的基本单位，进程是拥有资源的基本单位。"/>
          <p:cNvSpPr/>
          <p:nvPr/>
        </p:nvSpPr>
        <p:spPr>
          <a:xfrm>
            <a:off x="1322385" y="3169204"/>
            <a:ext cx="2057453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1. </a:t>
            </a:r>
            <a:r>
              <a:rPr>
                <a:latin typeface="Lantinghei SC Demibold"/>
                <a:ea typeface="Lantinghei SC Demibold"/>
                <a:cs typeface="Lantinghei SC Demibold"/>
                <a:sym typeface="Lantinghei SC Demibold"/>
              </a:rPr>
              <a:t>资源和调度</a:t>
            </a:r>
            <a:r>
              <a:t>。</a:t>
            </a:r>
            <a:r>
              <a:rPr>
                <a:solidFill>
                  <a:schemeClr val="accent5"/>
                </a:solidFill>
              </a:rPr>
              <a:t>线程</a:t>
            </a:r>
            <a:r>
              <a:t>是程序</a:t>
            </a:r>
            <a:r>
              <a:rPr>
                <a:solidFill>
                  <a:schemeClr val="accent5"/>
                </a:solidFill>
              </a:rPr>
              <a:t>执行的基本单位</a:t>
            </a:r>
            <a:r>
              <a:t>，</a:t>
            </a:r>
            <a:r>
              <a:rPr>
                <a:solidFill>
                  <a:schemeClr val="accent5"/>
                </a:solidFill>
              </a:rPr>
              <a:t>进程</a:t>
            </a:r>
            <a:r>
              <a:t>是</a:t>
            </a:r>
            <a:r>
              <a:rPr>
                <a:solidFill>
                  <a:schemeClr val="accent5"/>
                </a:solidFill>
              </a:rPr>
              <a:t>拥有资源的基本单位</a:t>
            </a:r>
            <a:r>
              <a:t>。</a:t>
            </a:r>
          </a:p>
        </p:txBody>
      </p:sp>
      <p:sp>
        <p:nvSpPr>
          <p:cNvPr id="1537" name="2. 通信关系。不同进程的地址空间是相互独立的，而同一进程中的各线程共享同一地址空间。"/>
          <p:cNvSpPr/>
          <p:nvPr/>
        </p:nvSpPr>
        <p:spPr>
          <a:xfrm>
            <a:off x="1322385" y="4585771"/>
            <a:ext cx="20119582"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2. </a:t>
            </a:r>
            <a:r>
              <a:rPr>
                <a:latin typeface="Lantinghei SC Demibold"/>
                <a:ea typeface="Lantinghei SC Demibold"/>
                <a:cs typeface="Lantinghei SC Demibold"/>
                <a:sym typeface="Lantinghei SC Demibold"/>
              </a:rPr>
              <a:t>通信关系</a:t>
            </a:r>
            <a:r>
              <a:t>。不同进程的地址空间是相互独立的，而</a:t>
            </a:r>
            <a:r>
              <a:rPr>
                <a:solidFill>
                  <a:schemeClr val="accent5"/>
                </a:solidFill>
              </a:rPr>
              <a:t>同一进程中的各线程共享同一地址空间</a:t>
            </a:r>
            <a:r>
              <a:t>。</a:t>
            </a:r>
          </a:p>
        </p:txBody>
      </p:sp>
      <p:sp>
        <p:nvSpPr>
          <p:cNvPr id="1538" name="3. 通信关系。进程之间的通信必须使用操作系统提供的进程间通信机制，而同一进程中的各线程间可以通过直接通信。"/>
          <p:cNvSpPr/>
          <p:nvPr/>
        </p:nvSpPr>
        <p:spPr>
          <a:xfrm>
            <a:off x="1322385" y="6840537"/>
            <a:ext cx="20119582"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3. </a:t>
            </a:r>
            <a:r>
              <a:rPr>
                <a:latin typeface="Lantinghei SC Demibold"/>
                <a:ea typeface="Lantinghei SC Demibold"/>
                <a:cs typeface="Lantinghei SC Demibold"/>
                <a:sym typeface="Lantinghei SC Demibold"/>
              </a:rPr>
              <a:t>通信关系</a:t>
            </a:r>
            <a:r>
              <a:t>。进程之间的通信必须使用操作系统提供的进程间通信机制，而</a:t>
            </a:r>
            <a:r>
              <a:rPr>
                <a:solidFill>
                  <a:schemeClr val="accent5"/>
                </a:solidFill>
              </a:rPr>
              <a:t>同一进程中的各线程间可以通过直接通信</a:t>
            </a:r>
            <a:r>
              <a:t>。</a:t>
            </a:r>
          </a:p>
        </p:txBody>
      </p:sp>
      <p:sp>
        <p:nvSpPr>
          <p:cNvPr id="1539" name="4. 并发性。多进程之间可以并发执行，多线程之间也可以并发执行。"/>
          <p:cNvSpPr/>
          <p:nvPr/>
        </p:nvSpPr>
        <p:spPr>
          <a:xfrm>
            <a:off x="1322385" y="9240907"/>
            <a:ext cx="20119582"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4. </a:t>
            </a:r>
            <a:r>
              <a:rPr>
                <a:latin typeface="Lantinghei SC Demibold"/>
                <a:ea typeface="Lantinghei SC Demibold"/>
                <a:cs typeface="Lantinghei SC Demibold"/>
                <a:sym typeface="Lantinghei SC Demibold"/>
              </a:rPr>
              <a:t>并发性</a:t>
            </a:r>
            <a:r>
              <a:t>。多进程之间可以并发执行，</a:t>
            </a:r>
            <a:r>
              <a:rPr>
                <a:solidFill>
                  <a:schemeClr val="accent5"/>
                </a:solidFill>
              </a:rPr>
              <a:t>多线程之间也可以并发执行</a:t>
            </a:r>
            <a:r>
              <a:t>。</a:t>
            </a:r>
          </a:p>
        </p:txBody>
      </p:sp>
      <p:sp>
        <p:nvSpPr>
          <p:cNvPr id="1540" name="5. 系统开销。线程切换的开销比进程切换的开销小。"/>
          <p:cNvSpPr/>
          <p:nvPr/>
        </p:nvSpPr>
        <p:spPr>
          <a:xfrm>
            <a:off x="1322385" y="10803076"/>
            <a:ext cx="14866572"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gn="l">
              <a:defRPr sz="4800">
                <a:latin typeface="Lantinghei SC Extralight"/>
                <a:ea typeface="Lantinghei SC Extralight"/>
                <a:cs typeface="Lantinghei SC Extralight"/>
                <a:sym typeface="Lantinghei SC Extralight"/>
              </a:defRPr>
            </a:pPr>
            <a:r>
              <a:t>5. </a:t>
            </a:r>
            <a:r>
              <a:rPr>
                <a:latin typeface="Lantinghei SC Demibold"/>
                <a:ea typeface="Lantinghei SC Demibold"/>
                <a:cs typeface="Lantinghei SC Demibold"/>
                <a:sym typeface="Lantinghei SC Demibold"/>
              </a:rPr>
              <a:t>系统开销</a:t>
            </a:r>
            <a:r>
              <a:t>。</a:t>
            </a:r>
            <a:r>
              <a:rPr>
                <a:solidFill>
                  <a:schemeClr val="accent5"/>
                </a:solidFill>
              </a:rPr>
              <a:t>线程切换的开销</a:t>
            </a:r>
            <a:r>
              <a:t>比进程切换的开销</a:t>
            </a:r>
            <a:r>
              <a:rPr>
                <a:solidFill>
                  <a:schemeClr val="accent5"/>
                </a:solidFill>
              </a:rPr>
              <a:t>小</a:t>
            </a:r>
            <a:r>
              <a:t>。</a:t>
            </a:r>
          </a:p>
        </p:txBody>
      </p:sp>
      <p:pic>
        <p:nvPicPr>
          <p:cNvPr id="1541" name="屏幕快照 2019-03-05 下午4.59.46.png" descr="屏幕快照 2019-03-05 下午4.59.46.png"/>
          <p:cNvPicPr>
            <a:picLocks noChangeAspect="1"/>
          </p:cNvPicPr>
          <p:nvPr/>
        </p:nvPicPr>
        <p:blipFill>
          <a:blip r:embed="rId3">
            <a:extLst/>
          </a:blip>
          <a:stretch>
            <a:fillRect/>
          </a:stretch>
        </p:blipFill>
        <p:spPr>
          <a:xfrm>
            <a:off x="20132199" y="706933"/>
            <a:ext cx="3511551" cy="2023606"/>
          </a:xfrm>
          <a:prstGeom prst="rect">
            <a:avLst/>
          </a:prstGeom>
          <a:ln w="12700">
            <a:miter lim="400000"/>
          </a:ln>
        </p:spPr>
      </p:pic>
    </p:spTree>
    <p:extLst>
      <p:ext uri="{BB962C8B-B14F-4D97-AF65-F5344CB8AC3E}">
        <p14:creationId xmlns:p14="http://schemas.microsoft.com/office/powerpoint/2010/main" val="1921435585"/>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3"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544"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54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546" name="下列关于线程与进程的关系，说法正确的是（ ）…"/>
          <p:cNvSpPr/>
          <p:nvPr/>
        </p:nvSpPr>
        <p:spPr>
          <a:xfrm>
            <a:off x="5564981" y="4292600"/>
            <a:ext cx="13254038"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下列关于线程与进程的关系，说法正确的是（ ）</a:t>
            </a:r>
          </a:p>
          <a:p>
            <a:pPr algn="l">
              <a:defRPr sz="4800">
                <a:latin typeface="Lantinghei SC Extralight"/>
                <a:ea typeface="Lantinghei SC Extralight"/>
                <a:cs typeface="Lantinghei SC Extralight"/>
                <a:sym typeface="Lantinghei SC Extralight"/>
              </a:defRPr>
            </a:pPr>
            <a:endParaRPr/>
          </a:p>
          <a:p>
            <a:pPr marL="820615" indent="-820615" algn="l">
              <a:buSzPct val="100000"/>
              <a:buAutoNum type="alphaUcPeriod"/>
              <a:defRPr sz="4800">
                <a:latin typeface="Lantinghei SC Extralight"/>
                <a:ea typeface="Lantinghei SC Extralight"/>
                <a:cs typeface="Lantinghei SC Extralight"/>
                <a:sym typeface="Lantinghei SC Extralight"/>
              </a:defRPr>
            </a:pPr>
            <a:r>
              <a:t>线程是拥有资源的基本单位</a:t>
            </a:r>
          </a:p>
          <a:p>
            <a:pPr marL="820615" indent="-820615" algn="l">
              <a:buSzPct val="100000"/>
              <a:buAutoNum type="alphaUcPeriod"/>
              <a:defRPr sz="4800">
                <a:latin typeface="Lantinghei SC Extralight"/>
                <a:ea typeface="Lantinghei SC Extralight"/>
                <a:cs typeface="Lantinghei SC Extralight"/>
                <a:sym typeface="Lantinghei SC Extralight"/>
              </a:defRPr>
            </a:pPr>
            <a:r>
              <a:t>进程是程序执行的基本单位</a:t>
            </a:r>
          </a:p>
          <a:p>
            <a:pPr algn="l">
              <a:defRPr sz="4800">
                <a:latin typeface="Lantinghei SC Extralight"/>
                <a:ea typeface="Lantinghei SC Extralight"/>
                <a:cs typeface="Lantinghei SC Extralight"/>
                <a:sym typeface="Lantinghei SC Extralight"/>
              </a:defRPr>
            </a:pPr>
            <a:r>
              <a:t>C. 不同进程的地址空间是相互联系的</a:t>
            </a:r>
          </a:p>
          <a:p>
            <a:pPr algn="l">
              <a:defRPr sz="4800">
                <a:latin typeface="Lantinghei SC Extralight"/>
                <a:ea typeface="Lantinghei SC Extralight"/>
                <a:cs typeface="Lantinghei SC Extralight"/>
                <a:sym typeface="Lantinghei SC Extralight"/>
              </a:defRPr>
            </a:pPr>
            <a:r>
              <a:t>D. 进程是拥有资源的基本单位</a:t>
            </a:r>
          </a:p>
        </p:txBody>
      </p:sp>
      <p:sp>
        <p:nvSpPr>
          <p:cNvPr id="6" name="2.6.1.4 线程与进程的关系"/>
          <p:cNvSpPr/>
          <p:nvPr/>
        </p:nvSpPr>
        <p:spPr>
          <a:xfrm>
            <a:off x="73806" y="122375"/>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2.6.1.4 线程与进程的关系</a:t>
            </a:r>
          </a:p>
        </p:txBody>
      </p:sp>
    </p:spTree>
    <p:extLst>
      <p:ext uri="{BB962C8B-B14F-4D97-AF65-F5344CB8AC3E}">
        <p14:creationId xmlns:p14="http://schemas.microsoft.com/office/powerpoint/2010/main" val="1856277156"/>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8"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549"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55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551" name="下列关于线程与进程的关系，说法正确的是（D）…"/>
          <p:cNvSpPr/>
          <p:nvPr/>
        </p:nvSpPr>
        <p:spPr>
          <a:xfrm>
            <a:off x="5564981" y="4292600"/>
            <a:ext cx="13585032"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下列关于线程与进程的关系，说法正确的是（</a:t>
            </a:r>
            <a:r>
              <a:rPr>
                <a:solidFill>
                  <a:schemeClr val="accent5"/>
                </a:solidFill>
                <a:latin typeface="Lantinghei SC Demibold"/>
                <a:ea typeface="Lantinghei SC Demibold"/>
                <a:cs typeface="Lantinghei SC Demibold"/>
                <a:sym typeface="Lantinghei SC Demibold"/>
              </a:rPr>
              <a:t>D</a:t>
            </a:r>
            <a:r>
              <a:t>）</a:t>
            </a:r>
          </a:p>
          <a:p>
            <a:pPr algn="l">
              <a:defRPr sz="4800">
                <a:latin typeface="Lantinghei SC Extralight"/>
                <a:ea typeface="Lantinghei SC Extralight"/>
                <a:cs typeface="Lantinghei SC Extralight"/>
                <a:sym typeface="Lantinghei SC Extralight"/>
              </a:defRPr>
            </a:pPr>
            <a:endParaRPr/>
          </a:p>
          <a:p>
            <a:pPr marL="820615" indent="-820615" algn="l">
              <a:buSzPct val="100000"/>
              <a:buAutoNum type="alphaUcPeriod"/>
              <a:defRPr sz="4800">
                <a:latin typeface="Lantinghei SC Extralight"/>
                <a:ea typeface="Lantinghei SC Extralight"/>
                <a:cs typeface="Lantinghei SC Extralight"/>
                <a:sym typeface="Lantinghei SC Extralight"/>
              </a:defRPr>
            </a:pPr>
            <a:r>
              <a:t>线程是拥有资源的基本单位</a:t>
            </a:r>
          </a:p>
          <a:p>
            <a:pPr marL="820615" indent="-820615" algn="l">
              <a:buSzPct val="100000"/>
              <a:buAutoNum type="alphaUcPeriod"/>
              <a:defRPr sz="4800">
                <a:latin typeface="Lantinghei SC Extralight"/>
                <a:ea typeface="Lantinghei SC Extralight"/>
                <a:cs typeface="Lantinghei SC Extralight"/>
                <a:sym typeface="Lantinghei SC Extralight"/>
              </a:defRPr>
            </a:pPr>
            <a:r>
              <a:t>进程是程序执行的基本单位</a:t>
            </a:r>
          </a:p>
          <a:p>
            <a:pPr algn="l">
              <a:defRPr sz="4800">
                <a:latin typeface="Lantinghei SC Extralight"/>
                <a:ea typeface="Lantinghei SC Extralight"/>
                <a:cs typeface="Lantinghei SC Extralight"/>
                <a:sym typeface="Lantinghei SC Extralight"/>
              </a:defRPr>
            </a:pPr>
            <a:r>
              <a:t>C. 不同进程的地址空间是相互联系的</a:t>
            </a:r>
          </a:p>
          <a:p>
            <a:pPr algn="l">
              <a:defRPr sz="4800">
                <a:solidFill>
                  <a:schemeClr val="accent5"/>
                </a:solidFill>
                <a:latin typeface="Lantinghei SC Extralight"/>
                <a:ea typeface="Lantinghei SC Extralight"/>
                <a:cs typeface="Lantinghei SC Extralight"/>
                <a:sym typeface="Lantinghei SC Extralight"/>
              </a:defRPr>
            </a:pPr>
            <a:r>
              <a:t>D. 进程是拥有资源的基本单位</a:t>
            </a:r>
          </a:p>
        </p:txBody>
      </p:sp>
      <p:sp>
        <p:nvSpPr>
          <p:cNvPr id="6" name="2.6.1.4 线程与进程的关系"/>
          <p:cNvSpPr/>
          <p:nvPr/>
        </p:nvSpPr>
        <p:spPr>
          <a:xfrm>
            <a:off x="73806" y="122375"/>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2.6.1.4 线程与进程的关系</a:t>
            </a:r>
          </a:p>
        </p:txBody>
      </p:sp>
    </p:spTree>
    <p:extLst>
      <p:ext uri="{BB962C8B-B14F-4D97-AF65-F5344CB8AC3E}">
        <p14:creationId xmlns:p14="http://schemas.microsoft.com/office/powerpoint/2010/main" val="1955220923"/>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554"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55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556" name="1804…"/>
          <p:cNvSpPr/>
          <p:nvPr/>
        </p:nvSpPr>
        <p:spPr>
          <a:xfrm>
            <a:off x="946425" y="2736627"/>
            <a:ext cx="22594616" cy="167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500">
                <a:latin typeface="Lantinghei SC Extralight"/>
                <a:ea typeface="Lantinghei SC Extralight"/>
                <a:cs typeface="Lantinghei SC Extralight"/>
                <a:sym typeface="Lantinghei SC Extralight"/>
              </a:defRPr>
            </a:pPr>
            <a:r>
              <a:t>1804</a:t>
            </a:r>
          </a:p>
          <a:p>
            <a:pPr algn="l">
              <a:defRPr sz="4500">
                <a:latin typeface="Lantinghei SC Extralight"/>
                <a:ea typeface="Lantinghei SC Extralight"/>
                <a:cs typeface="Lantinghei SC Extralight"/>
                <a:sym typeface="Lantinghei SC Extralight"/>
              </a:defRPr>
            </a:pPr>
            <a:r>
              <a:t>相比于进程，请简述线程在地址空间资源、通信关系、并发性及系统开销方面有哪些特点。</a:t>
            </a:r>
          </a:p>
        </p:txBody>
      </p:sp>
      <p:sp>
        <p:nvSpPr>
          <p:cNvPr id="6" name="2.6.1.4 线程与进程的关系"/>
          <p:cNvSpPr/>
          <p:nvPr/>
        </p:nvSpPr>
        <p:spPr>
          <a:xfrm>
            <a:off x="73806" y="122375"/>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2.6.1.4 线程与进程的关系</a:t>
            </a:r>
          </a:p>
        </p:txBody>
      </p:sp>
    </p:spTree>
    <p:extLst>
      <p:ext uri="{BB962C8B-B14F-4D97-AF65-F5344CB8AC3E}">
        <p14:creationId xmlns:p14="http://schemas.microsoft.com/office/powerpoint/2010/main" val="603286467"/>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8"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559" name="1804…"/>
          <p:cNvSpPr/>
          <p:nvPr/>
        </p:nvSpPr>
        <p:spPr>
          <a:xfrm>
            <a:off x="946425" y="2736627"/>
            <a:ext cx="22594616" cy="167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500">
                <a:latin typeface="Lantinghei SC Extralight"/>
                <a:ea typeface="Lantinghei SC Extralight"/>
                <a:cs typeface="Lantinghei SC Extralight"/>
                <a:sym typeface="Lantinghei SC Extralight"/>
              </a:defRPr>
            </a:pPr>
            <a:r>
              <a:t>1804</a:t>
            </a:r>
          </a:p>
          <a:p>
            <a:pPr algn="l">
              <a:defRPr sz="4500">
                <a:latin typeface="Lantinghei SC Extralight"/>
                <a:ea typeface="Lantinghei SC Extralight"/>
                <a:cs typeface="Lantinghei SC Extralight"/>
                <a:sym typeface="Lantinghei SC Extralight"/>
              </a:defRPr>
            </a:pPr>
            <a:r>
              <a:t>相比于进程，请简述线程在地址空间资源、通信关系、并发性及系统开销方面有哪些特点。</a:t>
            </a:r>
          </a:p>
        </p:txBody>
      </p:sp>
      <p:sp>
        <p:nvSpPr>
          <p:cNvPr id="1560"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561"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562" name="1） 地址空间资源。 不同进程的地址空间是相互独立的，而同一进程中的各线程共享同一地址空间。…"/>
          <p:cNvSpPr/>
          <p:nvPr/>
        </p:nvSpPr>
        <p:spPr>
          <a:xfrm>
            <a:off x="894692" y="5389023"/>
            <a:ext cx="22594616" cy="640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500">
                <a:latin typeface="Lantinghei SC Extralight"/>
                <a:ea typeface="Lantinghei SC Extralight"/>
                <a:cs typeface="Lantinghei SC Extralight"/>
                <a:sym typeface="Lantinghei SC Extralight"/>
              </a:defRPr>
            </a:pPr>
            <a:r>
              <a:t>1） </a:t>
            </a:r>
            <a:r>
              <a:rPr>
                <a:latin typeface="Lantinghei SC Demibold"/>
                <a:ea typeface="Lantinghei SC Demibold"/>
                <a:cs typeface="Lantinghei SC Demibold"/>
                <a:sym typeface="Lantinghei SC Demibold"/>
              </a:rPr>
              <a:t>地址空间资源</a:t>
            </a:r>
            <a:r>
              <a:t>。 不同进程的地址空间是相互独立的，而同一进程中的各线程共享同一地址空间。 </a:t>
            </a:r>
          </a:p>
          <a:p>
            <a:pPr algn="l">
              <a:defRPr sz="4500">
                <a:latin typeface="Lantinghei SC Extralight"/>
                <a:ea typeface="Lantinghei SC Extralight"/>
                <a:cs typeface="Lantinghei SC Extralight"/>
                <a:sym typeface="Lantinghei SC Extralight"/>
              </a:defRPr>
            </a:pPr>
            <a:r>
              <a:t>2） </a:t>
            </a:r>
            <a:r>
              <a:rPr>
                <a:latin typeface="Lantinghei SC Demibold"/>
                <a:ea typeface="Lantinghei SC Demibold"/>
                <a:cs typeface="Lantinghei SC Demibold"/>
                <a:sym typeface="Lantinghei SC Demibold"/>
              </a:rPr>
              <a:t>通信关系</a:t>
            </a:r>
            <a:r>
              <a:t>。 进程之间的通信必须使用操作系统提供的进程间通信机制，而同一进程中的各线程间可以通过直接读或写全局变量来进行通信，甚至无需操作系统的参与。</a:t>
            </a:r>
          </a:p>
          <a:p>
            <a:pPr algn="l">
              <a:defRPr sz="4500">
                <a:latin typeface="Lantinghei SC Extralight"/>
                <a:ea typeface="Lantinghei SC Extralight"/>
                <a:cs typeface="Lantinghei SC Extralight"/>
                <a:sym typeface="Lantinghei SC Extralight"/>
              </a:defRPr>
            </a:pPr>
            <a:r>
              <a:t>3） </a:t>
            </a:r>
            <a:r>
              <a:rPr>
                <a:latin typeface="Lantinghei SC Demibold"/>
                <a:ea typeface="Lantinghei SC Demibold"/>
                <a:cs typeface="Lantinghei SC Demibold"/>
                <a:sym typeface="Lantinghei SC Demibold"/>
              </a:rPr>
              <a:t>并发性</a:t>
            </a:r>
            <a:r>
              <a:t>。 多进程之间可以并发执行，多线程之间也可以并发执行，而且同一进程中的多个线程之间也可并发执行。 </a:t>
            </a:r>
          </a:p>
          <a:p>
            <a:pPr algn="l">
              <a:defRPr sz="4500">
                <a:latin typeface="Lantinghei SC Extralight"/>
                <a:ea typeface="Lantinghei SC Extralight"/>
                <a:cs typeface="Lantinghei SC Extralight"/>
                <a:sym typeface="Lantinghei SC Extralight"/>
              </a:defRPr>
            </a:pPr>
            <a:r>
              <a:t>4） </a:t>
            </a:r>
            <a:r>
              <a:rPr>
                <a:latin typeface="Lantinghei SC Demibold"/>
                <a:ea typeface="Lantinghei SC Demibold"/>
                <a:cs typeface="Lantinghei SC Demibold"/>
                <a:sym typeface="Lantinghei SC Demibold"/>
              </a:rPr>
              <a:t>系统开销</a:t>
            </a:r>
            <a:r>
              <a:t>。 由于创建进程或撤销进程时，系统都要为之分配或回收资源，操作系统所付出的开销远大于创建或撤销线程时的开销。</a:t>
            </a:r>
          </a:p>
        </p:txBody>
      </p:sp>
      <p:sp>
        <p:nvSpPr>
          <p:cNvPr id="7" name="2.6.1.4 线程与进程的关系"/>
          <p:cNvSpPr/>
          <p:nvPr/>
        </p:nvSpPr>
        <p:spPr>
          <a:xfrm>
            <a:off x="73806" y="122375"/>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2.6.1.4 线程与进程的关系</a:t>
            </a:r>
          </a:p>
        </p:txBody>
      </p:sp>
    </p:spTree>
    <p:extLst>
      <p:ext uri="{BB962C8B-B14F-4D97-AF65-F5344CB8AC3E}">
        <p14:creationId xmlns:p14="http://schemas.microsoft.com/office/powerpoint/2010/main" val="1165353382"/>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65"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56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567" name="2.6.2.0 线程的控制"/>
          <p:cNvSpPr/>
          <p:nvPr/>
        </p:nvSpPr>
        <p:spPr>
          <a:xfrm>
            <a:off x="214459" y="93800"/>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2.6.2.0 线程的控制</a:t>
            </a:r>
          </a:p>
        </p:txBody>
      </p:sp>
      <p:sp>
        <p:nvSpPr>
          <p:cNvPr id="1568" name="线程的控制"/>
          <p:cNvSpPr/>
          <p:nvPr/>
        </p:nvSpPr>
        <p:spPr>
          <a:xfrm>
            <a:off x="435982" y="910069"/>
            <a:ext cx="4036053"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线程的控制</a:t>
            </a:r>
          </a:p>
        </p:txBody>
      </p:sp>
      <p:sp>
        <p:nvSpPr>
          <p:cNvPr id="1569" name="创建"/>
          <p:cNvSpPr/>
          <p:nvPr/>
        </p:nvSpPr>
        <p:spPr>
          <a:xfrm>
            <a:off x="6666406" y="5953552"/>
            <a:ext cx="2347505" cy="1808896"/>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创建</a:t>
            </a:r>
          </a:p>
        </p:txBody>
      </p:sp>
      <p:sp>
        <p:nvSpPr>
          <p:cNvPr id="1570" name="阻塞"/>
          <p:cNvSpPr/>
          <p:nvPr/>
        </p:nvSpPr>
        <p:spPr>
          <a:xfrm>
            <a:off x="9567634" y="4955804"/>
            <a:ext cx="2347505" cy="1808895"/>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阻塞</a:t>
            </a:r>
          </a:p>
        </p:txBody>
      </p:sp>
      <p:sp>
        <p:nvSpPr>
          <p:cNvPr id="1571" name="唤醒"/>
          <p:cNvSpPr/>
          <p:nvPr/>
        </p:nvSpPr>
        <p:spPr>
          <a:xfrm>
            <a:off x="12468861" y="4955804"/>
            <a:ext cx="2347505" cy="1808895"/>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唤醒</a:t>
            </a:r>
          </a:p>
        </p:txBody>
      </p:sp>
      <p:sp>
        <p:nvSpPr>
          <p:cNvPr id="1572" name="终止"/>
          <p:cNvSpPr/>
          <p:nvPr/>
        </p:nvSpPr>
        <p:spPr>
          <a:xfrm>
            <a:off x="15370089" y="5953552"/>
            <a:ext cx="2347505" cy="1808896"/>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终止</a:t>
            </a:r>
          </a:p>
        </p:txBody>
      </p:sp>
      <p:sp>
        <p:nvSpPr>
          <p:cNvPr id="1573" name="调度"/>
          <p:cNvSpPr/>
          <p:nvPr/>
        </p:nvSpPr>
        <p:spPr>
          <a:xfrm>
            <a:off x="9567634" y="7126972"/>
            <a:ext cx="2347505" cy="180889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调度</a:t>
            </a:r>
          </a:p>
        </p:txBody>
      </p:sp>
      <p:sp>
        <p:nvSpPr>
          <p:cNvPr id="1574" name="切换"/>
          <p:cNvSpPr/>
          <p:nvPr/>
        </p:nvSpPr>
        <p:spPr>
          <a:xfrm>
            <a:off x="12468861" y="7126972"/>
            <a:ext cx="2347505" cy="180889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切换</a:t>
            </a:r>
          </a:p>
        </p:txBody>
      </p:sp>
      <p:pic>
        <p:nvPicPr>
          <p:cNvPr id="1575" name="屏幕快照 2019-03-05 下午5.01.25.png" descr="屏幕快照 2019-03-05 下午5.01.25.png"/>
          <p:cNvPicPr>
            <a:picLocks noChangeAspect="1"/>
          </p:cNvPicPr>
          <p:nvPr/>
        </p:nvPicPr>
        <p:blipFill>
          <a:blip r:embed="rId6">
            <a:extLst/>
          </a:blip>
          <a:stretch>
            <a:fillRect/>
          </a:stretch>
        </p:blipFill>
        <p:spPr>
          <a:xfrm>
            <a:off x="20442394" y="713570"/>
            <a:ext cx="3192153" cy="1918093"/>
          </a:xfrm>
          <a:prstGeom prst="rect">
            <a:avLst/>
          </a:prstGeom>
          <a:ln w="12700">
            <a:miter lim="400000"/>
          </a:ln>
        </p:spPr>
      </p:pic>
    </p:spTree>
    <p:extLst>
      <p:ext uri="{BB962C8B-B14F-4D97-AF65-F5344CB8AC3E}">
        <p14:creationId xmlns:p14="http://schemas.microsoft.com/office/powerpoint/2010/main" val="1043430634"/>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80"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581"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583" name="线程的控制"/>
          <p:cNvSpPr/>
          <p:nvPr/>
        </p:nvSpPr>
        <p:spPr>
          <a:xfrm>
            <a:off x="435982" y="910069"/>
            <a:ext cx="4036053"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线程的控制</a:t>
            </a:r>
          </a:p>
        </p:txBody>
      </p:sp>
      <p:sp>
        <p:nvSpPr>
          <p:cNvPr id="1584" name="创建"/>
          <p:cNvSpPr/>
          <p:nvPr/>
        </p:nvSpPr>
        <p:spPr>
          <a:xfrm>
            <a:off x="6666407" y="5953552"/>
            <a:ext cx="2347504" cy="1808896"/>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创建</a:t>
            </a:r>
          </a:p>
        </p:txBody>
      </p:sp>
      <p:sp>
        <p:nvSpPr>
          <p:cNvPr id="1585" name="阻塞"/>
          <p:cNvSpPr/>
          <p:nvPr/>
        </p:nvSpPr>
        <p:spPr>
          <a:xfrm>
            <a:off x="9567634" y="4955804"/>
            <a:ext cx="2347505" cy="1808895"/>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阻塞</a:t>
            </a:r>
          </a:p>
        </p:txBody>
      </p:sp>
      <p:sp>
        <p:nvSpPr>
          <p:cNvPr id="1586" name="唤醒"/>
          <p:cNvSpPr/>
          <p:nvPr/>
        </p:nvSpPr>
        <p:spPr>
          <a:xfrm>
            <a:off x="12468862" y="4955804"/>
            <a:ext cx="2347504" cy="1808895"/>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唤醒</a:t>
            </a:r>
          </a:p>
        </p:txBody>
      </p:sp>
      <p:sp>
        <p:nvSpPr>
          <p:cNvPr id="1587" name="终止"/>
          <p:cNvSpPr/>
          <p:nvPr/>
        </p:nvSpPr>
        <p:spPr>
          <a:xfrm>
            <a:off x="15370089" y="5953552"/>
            <a:ext cx="2347505" cy="1808896"/>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终止</a:t>
            </a:r>
          </a:p>
        </p:txBody>
      </p:sp>
      <p:sp>
        <p:nvSpPr>
          <p:cNvPr id="1588" name="调度"/>
          <p:cNvSpPr/>
          <p:nvPr/>
        </p:nvSpPr>
        <p:spPr>
          <a:xfrm>
            <a:off x="9567634" y="7126971"/>
            <a:ext cx="2347505" cy="1808896"/>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调度</a:t>
            </a:r>
          </a:p>
        </p:txBody>
      </p:sp>
      <p:sp>
        <p:nvSpPr>
          <p:cNvPr id="1589" name="切换"/>
          <p:cNvSpPr/>
          <p:nvPr/>
        </p:nvSpPr>
        <p:spPr>
          <a:xfrm>
            <a:off x="12468862" y="7126971"/>
            <a:ext cx="2347504" cy="1808896"/>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切换</a:t>
            </a:r>
          </a:p>
        </p:txBody>
      </p:sp>
      <p:sp>
        <p:nvSpPr>
          <p:cNvPr id="1590" name="1）请求系统服务"/>
          <p:cNvSpPr/>
          <p:nvPr/>
        </p:nvSpPr>
        <p:spPr>
          <a:xfrm>
            <a:off x="7015205" y="1567166"/>
            <a:ext cx="4720439"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800"/>
            </a:lvl1pPr>
          </a:lstStyle>
          <a:p>
            <a:r>
              <a:t>1）请求系统服务</a:t>
            </a:r>
          </a:p>
        </p:txBody>
      </p:sp>
      <p:sp>
        <p:nvSpPr>
          <p:cNvPr id="1591" name="2）启动某种操作"/>
          <p:cNvSpPr/>
          <p:nvPr/>
        </p:nvSpPr>
        <p:spPr>
          <a:xfrm>
            <a:off x="7015205" y="2594573"/>
            <a:ext cx="4720439"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800"/>
            </a:lvl1pPr>
          </a:lstStyle>
          <a:p>
            <a:r>
              <a:t>2）启动某种操作</a:t>
            </a:r>
          </a:p>
        </p:txBody>
      </p:sp>
      <p:sp>
        <p:nvSpPr>
          <p:cNvPr id="1592" name="3）用户线程的阻塞与唤醒"/>
          <p:cNvSpPr/>
          <p:nvPr/>
        </p:nvSpPr>
        <p:spPr>
          <a:xfrm>
            <a:off x="7015205" y="3621980"/>
            <a:ext cx="7158839"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800"/>
            </a:lvl1pPr>
          </a:lstStyle>
          <a:p>
            <a:r>
              <a:t>3）用户线程的阻塞与唤醒</a:t>
            </a:r>
          </a:p>
        </p:txBody>
      </p:sp>
      <p:pic>
        <p:nvPicPr>
          <p:cNvPr id="1593" name="屏幕快照 2019-03-05 下午5.01.25.png" descr="屏幕快照 2019-03-05 下午5.01.25.png"/>
          <p:cNvPicPr>
            <a:picLocks noChangeAspect="1"/>
          </p:cNvPicPr>
          <p:nvPr/>
        </p:nvPicPr>
        <p:blipFill>
          <a:blip r:embed="rId6">
            <a:extLst/>
          </a:blip>
          <a:stretch>
            <a:fillRect/>
          </a:stretch>
        </p:blipFill>
        <p:spPr>
          <a:xfrm>
            <a:off x="20442394" y="713570"/>
            <a:ext cx="3192153" cy="1918093"/>
          </a:xfrm>
          <a:prstGeom prst="rect">
            <a:avLst/>
          </a:prstGeom>
          <a:ln w="12700">
            <a:miter lim="400000"/>
          </a:ln>
        </p:spPr>
      </p:pic>
      <p:sp>
        <p:nvSpPr>
          <p:cNvPr id="17" name="2.6.2.0 线程的控制"/>
          <p:cNvSpPr/>
          <p:nvPr/>
        </p:nvSpPr>
        <p:spPr>
          <a:xfrm>
            <a:off x="214459" y="93800"/>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2.6.2.0 线程的控制</a:t>
            </a:r>
          </a:p>
        </p:txBody>
      </p:sp>
    </p:spTree>
    <p:extLst>
      <p:ext uri="{BB962C8B-B14F-4D97-AF65-F5344CB8AC3E}">
        <p14:creationId xmlns:p14="http://schemas.microsoft.com/office/powerpoint/2010/main" val="145423648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49"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55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552" name="信号量机制"/>
          <p:cNvSpPr/>
          <p:nvPr/>
        </p:nvSpPr>
        <p:spPr>
          <a:xfrm>
            <a:off x="435982" y="910069"/>
            <a:ext cx="4369019"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信号量机制</a:t>
            </a:r>
          </a:p>
        </p:txBody>
      </p:sp>
      <p:sp>
        <p:nvSpPr>
          <p:cNvPr id="553" name="用信号量的取值来表示资源的使用状况，以此为基础实现进程同步"/>
          <p:cNvSpPr/>
          <p:nvPr/>
        </p:nvSpPr>
        <p:spPr>
          <a:xfrm>
            <a:off x="851736" y="2467317"/>
            <a:ext cx="185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用</a:t>
            </a:r>
            <a:r>
              <a:rPr b="1">
                <a:solidFill>
                  <a:schemeClr val="accent5"/>
                </a:solidFill>
                <a:latin typeface="Helvetica"/>
                <a:ea typeface="Helvetica"/>
                <a:cs typeface="Helvetica"/>
                <a:sym typeface="Helvetica"/>
              </a:rPr>
              <a:t>信号量</a:t>
            </a:r>
            <a:r>
              <a:t>的取值来表示资源的使用状况，以此为基础实现进程同步</a:t>
            </a:r>
          </a:p>
        </p:txBody>
      </p:sp>
      <p:sp>
        <p:nvSpPr>
          <p:cNvPr id="554" name="线条"/>
          <p:cNvSpPr/>
          <p:nvPr/>
        </p:nvSpPr>
        <p:spPr>
          <a:xfrm flipH="1">
            <a:off x="2457868" y="3738159"/>
            <a:ext cx="1" cy="1278375"/>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555" name="某种类型的变量，如整型、记录型"/>
          <p:cNvSpPr/>
          <p:nvPr/>
        </p:nvSpPr>
        <p:spPr>
          <a:xfrm>
            <a:off x="1142505" y="5296774"/>
            <a:ext cx="963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某种类型的变量，如整型、记录型</a:t>
            </a:r>
          </a:p>
        </p:txBody>
      </p:sp>
      <p:pic>
        <p:nvPicPr>
          <p:cNvPr id="556" name="屏幕快照 2019-03-05 下午4.40.54.png" descr="屏幕快照 2019-03-05 下午4.40.54.png"/>
          <p:cNvPicPr>
            <a:picLocks noChangeAspect="1"/>
          </p:cNvPicPr>
          <p:nvPr/>
        </p:nvPicPr>
        <p:blipFill>
          <a:blip r:embed="rId4">
            <a:extLst/>
          </a:blip>
          <a:stretch>
            <a:fillRect/>
          </a:stretch>
        </p:blipFill>
        <p:spPr>
          <a:xfrm>
            <a:off x="19950293" y="822656"/>
            <a:ext cx="3805737" cy="1278376"/>
          </a:xfrm>
          <a:prstGeom prst="rect">
            <a:avLst/>
          </a:prstGeom>
          <a:ln w="12700">
            <a:miter lim="400000"/>
          </a:ln>
        </p:spPr>
      </p:pic>
      <p:sp>
        <p:nvSpPr>
          <p:cNvPr id="11" name="2.4.3.0 信号量机制"/>
          <p:cNvSpPr/>
          <p:nvPr/>
        </p:nvSpPr>
        <p:spPr>
          <a:xfrm>
            <a:off x="355574"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2.4.3.0 信号量机制</a:t>
            </a:r>
          </a:p>
        </p:txBody>
      </p:sp>
    </p:spTree>
    <p:extLst>
      <p:ext uri="{BB962C8B-B14F-4D97-AF65-F5344CB8AC3E}">
        <p14:creationId xmlns:p14="http://schemas.microsoft.com/office/powerpoint/2010/main" val="1799437993"/>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98"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59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601" name="线程的控制"/>
          <p:cNvSpPr/>
          <p:nvPr/>
        </p:nvSpPr>
        <p:spPr>
          <a:xfrm>
            <a:off x="435982" y="910069"/>
            <a:ext cx="4036053"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线程的控制</a:t>
            </a:r>
          </a:p>
        </p:txBody>
      </p:sp>
      <p:sp>
        <p:nvSpPr>
          <p:cNvPr id="1602" name="创建"/>
          <p:cNvSpPr/>
          <p:nvPr/>
        </p:nvSpPr>
        <p:spPr>
          <a:xfrm>
            <a:off x="6666407" y="5953552"/>
            <a:ext cx="2347504" cy="1808896"/>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创建</a:t>
            </a:r>
          </a:p>
        </p:txBody>
      </p:sp>
      <p:sp>
        <p:nvSpPr>
          <p:cNvPr id="1603" name="阻塞"/>
          <p:cNvSpPr/>
          <p:nvPr/>
        </p:nvSpPr>
        <p:spPr>
          <a:xfrm>
            <a:off x="9567634" y="4955804"/>
            <a:ext cx="2347505" cy="1808895"/>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阻塞</a:t>
            </a:r>
          </a:p>
        </p:txBody>
      </p:sp>
      <p:sp>
        <p:nvSpPr>
          <p:cNvPr id="1604" name="唤醒"/>
          <p:cNvSpPr/>
          <p:nvPr/>
        </p:nvSpPr>
        <p:spPr>
          <a:xfrm>
            <a:off x="12468862" y="4955804"/>
            <a:ext cx="2347504" cy="1808895"/>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唤醒</a:t>
            </a:r>
          </a:p>
        </p:txBody>
      </p:sp>
      <p:sp>
        <p:nvSpPr>
          <p:cNvPr id="1605" name="终止"/>
          <p:cNvSpPr/>
          <p:nvPr/>
        </p:nvSpPr>
        <p:spPr>
          <a:xfrm>
            <a:off x="15370089" y="5953552"/>
            <a:ext cx="2347505" cy="1808896"/>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终止</a:t>
            </a:r>
          </a:p>
        </p:txBody>
      </p:sp>
      <p:sp>
        <p:nvSpPr>
          <p:cNvPr id="1606" name="调度"/>
          <p:cNvSpPr/>
          <p:nvPr/>
        </p:nvSpPr>
        <p:spPr>
          <a:xfrm>
            <a:off x="9567634" y="7126971"/>
            <a:ext cx="2347505" cy="1808896"/>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调度</a:t>
            </a:r>
          </a:p>
        </p:txBody>
      </p:sp>
      <p:sp>
        <p:nvSpPr>
          <p:cNvPr id="1607" name="切换"/>
          <p:cNvSpPr/>
          <p:nvPr/>
        </p:nvSpPr>
        <p:spPr>
          <a:xfrm>
            <a:off x="12468862" y="7126971"/>
            <a:ext cx="2347504" cy="1808896"/>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切换</a:t>
            </a:r>
          </a:p>
        </p:txBody>
      </p:sp>
      <p:sp>
        <p:nvSpPr>
          <p:cNvPr id="1608" name="1）正常结束"/>
          <p:cNvSpPr/>
          <p:nvPr/>
        </p:nvSpPr>
        <p:spPr>
          <a:xfrm>
            <a:off x="17942907" y="5354342"/>
            <a:ext cx="3501239"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r>
              <a:t>1）正常结束</a:t>
            </a:r>
          </a:p>
        </p:txBody>
      </p:sp>
      <p:sp>
        <p:nvSpPr>
          <p:cNvPr id="1609" name="2）异常结束"/>
          <p:cNvSpPr/>
          <p:nvPr/>
        </p:nvSpPr>
        <p:spPr>
          <a:xfrm>
            <a:off x="17942907" y="6381750"/>
            <a:ext cx="3501239" cy="952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r>
              <a:t>2）异常结束</a:t>
            </a:r>
          </a:p>
        </p:txBody>
      </p:sp>
      <p:sp>
        <p:nvSpPr>
          <p:cNvPr id="1610" name="3）外界干扰"/>
          <p:cNvSpPr/>
          <p:nvPr/>
        </p:nvSpPr>
        <p:spPr>
          <a:xfrm>
            <a:off x="17942907" y="7409157"/>
            <a:ext cx="3501239"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r>
              <a:t>3）外界干扰</a:t>
            </a:r>
          </a:p>
        </p:txBody>
      </p:sp>
      <p:sp>
        <p:nvSpPr>
          <p:cNvPr id="1611" name="1）请求系统服务"/>
          <p:cNvSpPr/>
          <p:nvPr/>
        </p:nvSpPr>
        <p:spPr>
          <a:xfrm>
            <a:off x="7015205" y="1567166"/>
            <a:ext cx="4720439"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800"/>
            </a:lvl1pPr>
          </a:lstStyle>
          <a:p>
            <a:r>
              <a:t>1）请求系统服务</a:t>
            </a:r>
          </a:p>
        </p:txBody>
      </p:sp>
      <p:sp>
        <p:nvSpPr>
          <p:cNvPr id="1612" name="2）启动某种操作"/>
          <p:cNvSpPr/>
          <p:nvPr/>
        </p:nvSpPr>
        <p:spPr>
          <a:xfrm>
            <a:off x="7015205" y="2594573"/>
            <a:ext cx="4720439"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800"/>
            </a:lvl1pPr>
          </a:lstStyle>
          <a:p>
            <a:r>
              <a:t>2）启动某种操作</a:t>
            </a:r>
          </a:p>
        </p:txBody>
      </p:sp>
      <p:sp>
        <p:nvSpPr>
          <p:cNvPr id="1613" name="3）用户线程的阻塞与唤醒"/>
          <p:cNvSpPr/>
          <p:nvPr/>
        </p:nvSpPr>
        <p:spPr>
          <a:xfrm>
            <a:off x="7015205" y="3621980"/>
            <a:ext cx="7158839"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800"/>
            </a:lvl1pPr>
          </a:lstStyle>
          <a:p>
            <a:r>
              <a:t>3）用户线程的阻塞与唤醒</a:t>
            </a:r>
          </a:p>
        </p:txBody>
      </p:sp>
      <p:pic>
        <p:nvPicPr>
          <p:cNvPr id="1614" name="屏幕快照 2019-03-05 下午5.01.25.png" descr="屏幕快照 2019-03-05 下午5.01.25.png"/>
          <p:cNvPicPr>
            <a:picLocks noChangeAspect="1"/>
          </p:cNvPicPr>
          <p:nvPr/>
        </p:nvPicPr>
        <p:blipFill>
          <a:blip r:embed="rId6">
            <a:extLst/>
          </a:blip>
          <a:stretch>
            <a:fillRect/>
          </a:stretch>
        </p:blipFill>
        <p:spPr>
          <a:xfrm>
            <a:off x="20442394" y="713570"/>
            <a:ext cx="3192153" cy="1918093"/>
          </a:xfrm>
          <a:prstGeom prst="rect">
            <a:avLst/>
          </a:prstGeom>
          <a:ln w="12700">
            <a:miter lim="400000"/>
          </a:ln>
        </p:spPr>
      </p:pic>
      <p:sp>
        <p:nvSpPr>
          <p:cNvPr id="20" name="2.6.2.0 线程的控制"/>
          <p:cNvSpPr/>
          <p:nvPr/>
        </p:nvSpPr>
        <p:spPr>
          <a:xfrm>
            <a:off x="214459" y="93800"/>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2.6.2.0 线程的控制</a:t>
            </a:r>
          </a:p>
        </p:txBody>
      </p:sp>
    </p:spTree>
    <p:extLst>
      <p:ext uri="{BB962C8B-B14F-4D97-AF65-F5344CB8AC3E}">
        <p14:creationId xmlns:p14="http://schemas.microsoft.com/office/powerpoint/2010/main" val="2012338913"/>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619"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62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621" name="线程终止的原因不包含（ ）…"/>
          <p:cNvSpPr/>
          <p:nvPr/>
        </p:nvSpPr>
        <p:spPr>
          <a:xfrm>
            <a:off x="8308181" y="4292600"/>
            <a:ext cx="7767638"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线程终止的原因不包含（ ）</a:t>
            </a:r>
          </a:p>
          <a:p>
            <a:pPr algn="l">
              <a:defRPr sz="4800">
                <a:latin typeface="Lantinghei SC Extralight"/>
                <a:ea typeface="Lantinghei SC Extralight"/>
                <a:cs typeface="Lantinghei SC Extralight"/>
                <a:sym typeface="Lantinghei SC Extralight"/>
              </a:defRPr>
            </a:pPr>
            <a:endParaRPr/>
          </a:p>
          <a:p>
            <a:pPr marL="820615" indent="-820615" algn="l">
              <a:buSzPct val="100000"/>
              <a:buAutoNum type="alphaUcPeriod"/>
              <a:defRPr sz="4800">
                <a:latin typeface="Lantinghei SC Extralight"/>
                <a:ea typeface="Lantinghei SC Extralight"/>
                <a:cs typeface="Lantinghei SC Extralight"/>
                <a:sym typeface="Lantinghei SC Extralight"/>
              </a:defRPr>
            </a:pPr>
            <a:r>
              <a:t>用户请求 </a:t>
            </a:r>
          </a:p>
          <a:p>
            <a:pPr marL="820615" indent="-820615" algn="l">
              <a:buSzPct val="100000"/>
              <a:buAutoNum type="alphaUcPeriod"/>
              <a:defRPr sz="4800">
                <a:latin typeface="Lantinghei SC Extralight"/>
                <a:ea typeface="Lantinghei SC Extralight"/>
                <a:cs typeface="Lantinghei SC Extralight"/>
                <a:sym typeface="Lantinghei SC Extralight"/>
              </a:defRPr>
            </a:pPr>
            <a:r>
              <a:t>正常结束</a:t>
            </a:r>
          </a:p>
          <a:p>
            <a:pPr algn="l">
              <a:defRPr sz="4800">
                <a:latin typeface="Lantinghei SC Extralight"/>
                <a:ea typeface="Lantinghei SC Extralight"/>
                <a:cs typeface="Lantinghei SC Extralight"/>
                <a:sym typeface="Lantinghei SC Extralight"/>
              </a:defRPr>
            </a:pPr>
            <a:r>
              <a:t>C. 异常结束</a:t>
            </a:r>
          </a:p>
          <a:p>
            <a:pPr algn="l">
              <a:defRPr sz="4800">
                <a:latin typeface="Lantinghei SC Extralight"/>
                <a:ea typeface="Lantinghei SC Extralight"/>
                <a:cs typeface="Lantinghei SC Extralight"/>
                <a:sym typeface="Lantinghei SC Extralight"/>
              </a:defRPr>
            </a:pPr>
            <a:r>
              <a:t>D. 外界干预</a:t>
            </a:r>
          </a:p>
        </p:txBody>
      </p:sp>
      <p:sp>
        <p:nvSpPr>
          <p:cNvPr id="6" name="2.6.2.0 线程的控制"/>
          <p:cNvSpPr/>
          <p:nvPr/>
        </p:nvSpPr>
        <p:spPr>
          <a:xfrm>
            <a:off x="214459" y="93800"/>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2.6.2.0 线程的控制</a:t>
            </a:r>
          </a:p>
        </p:txBody>
      </p:sp>
    </p:spTree>
    <p:extLst>
      <p:ext uri="{BB962C8B-B14F-4D97-AF65-F5344CB8AC3E}">
        <p14:creationId xmlns:p14="http://schemas.microsoft.com/office/powerpoint/2010/main" val="1310917314"/>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3"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624"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62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626" name="线程终止的原因不包含（A）…"/>
          <p:cNvSpPr/>
          <p:nvPr/>
        </p:nvSpPr>
        <p:spPr>
          <a:xfrm>
            <a:off x="8308181" y="4292600"/>
            <a:ext cx="8077201"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线程终止的原因不包含（</a:t>
            </a:r>
            <a:r>
              <a:rPr>
                <a:solidFill>
                  <a:schemeClr val="accent5"/>
                </a:solidFill>
                <a:latin typeface="Lantinghei SC Demibold"/>
                <a:ea typeface="Lantinghei SC Demibold"/>
                <a:cs typeface="Lantinghei SC Demibold"/>
                <a:sym typeface="Lantinghei SC Demibold"/>
              </a:rPr>
              <a:t>A</a:t>
            </a:r>
            <a:r>
              <a:t>）</a:t>
            </a:r>
          </a:p>
          <a:p>
            <a:pPr algn="l">
              <a:defRPr sz="4800">
                <a:latin typeface="Lantinghei SC Extralight"/>
                <a:ea typeface="Lantinghei SC Extralight"/>
                <a:cs typeface="Lantinghei SC Extralight"/>
                <a:sym typeface="Lantinghei SC Extralight"/>
              </a:defRPr>
            </a:pPr>
            <a:endParaRPr/>
          </a:p>
          <a:p>
            <a:pPr marL="820615" indent="-820615" algn="l">
              <a:buSzPct val="100000"/>
              <a:buAutoNum type="alphaUcPeriod"/>
              <a:defRPr sz="4800">
                <a:latin typeface="Lantinghei SC Extralight"/>
                <a:ea typeface="Lantinghei SC Extralight"/>
                <a:cs typeface="Lantinghei SC Extralight"/>
                <a:sym typeface="Lantinghei SC Extralight"/>
              </a:defRPr>
            </a:pPr>
            <a:r>
              <a:rPr>
                <a:solidFill>
                  <a:schemeClr val="accent5"/>
                </a:solidFill>
              </a:rPr>
              <a:t>用户请求</a:t>
            </a:r>
            <a:r>
              <a:t> </a:t>
            </a:r>
          </a:p>
          <a:p>
            <a:pPr marL="820615" indent="-820615" algn="l">
              <a:buSzPct val="100000"/>
              <a:buAutoNum type="alphaUcPeriod"/>
              <a:defRPr sz="4800">
                <a:latin typeface="Lantinghei SC Extralight"/>
                <a:ea typeface="Lantinghei SC Extralight"/>
                <a:cs typeface="Lantinghei SC Extralight"/>
                <a:sym typeface="Lantinghei SC Extralight"/>
              </a:defRPr>
            </a:pPr>
            <a:r>
              <a:t>正常结束</a:t>
            </a:r>
          </a:p>
          <a:p>
            <a:pPr algn="l">
              <a:defRPr sz="4800">
                <a:latin typeface="Lantinghei SC Extralight"/>
                <a:ea typeface="Lantinghei SC Extralight"/>
                <a:cs typeface="Lantinghei SC Extralight"/>
                <a:sym typeface="Lantinghei SC Extralight"/>
              </a:defRPr>
            </a:pPr>
            <a:r>
              <a:t>C. 异常结束</a:t>
            </a:r>
          </a:p>
          <a:p>
            <a:pPr algn="l">
              <a:defRPr sz="4800">
                <a:latin typeface="Lantinghei SC Extralight"/>
                <a:ea typeface="Lantinghei SC Extralight"/>
                <a:cs typeface="Lantinghei SC Extralight"/>
                <a:sym typeface="Lantinghei SC Extralight"/>
              </a:defRPr>
            </a:pPr>
            <a:r>
              <a:t>D. 外界干预</a:t>
            </a:r>
          </a:p>
        </p:txBody>
      </p:sp>
      <p:sp>
        <p:nvSpPr>
          <p:cNvPr id="6" name="2.6.2.0 线程的控制"/>
          <p:cNvSpPr/>
          <p:nvPr/>
        </p:nvSpPr>
        <p:spPr>
          <a:xfrm>
            <a:off x="214459" y="93800"/>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2.6.2.0 线程的控制</a:t>
            </a:r>
          </a:p>
        </p:txBody>
      </p:sp>
    </p:spTree>
    <p:extLst>
      <p:ext uri="{BB962C8B-B14F-4D97-AF65-F5344CB8AC3E}">
        <p14:creationId xmlns:p14="http://schemas.microsoft.com/office/powerpoint/2010/main" val="1552561825"/>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629"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63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631" name="下列事件中不会引起阻塞的是（ ）…"/>
          <p:cNvSpPr/>
          <p:nvPr/>
        </p:nvSpPr>
        <p:spPr>
          <a:xfrm>
            <a:off x="7393781" y="4292600"/>
            <a:ext cx="9596438"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下列事件中不会引起阻塞的是（ ）</a:t>
            </a:r>
          </a:p>
          <a:p>
            <a:pPr algn="l">
              <a:defRPr sz="4800">
                <a:latin typeface="Lantinghei SC Extralight"/>
                <a:ea typeface="Lantinghei SC Extralight"/>
                <a:cs typeface="Lantinghei SC Extralight"/>
                <a:sym typeface="Lantinghei SC Extralight"/>
              </a:defRPr>
            </a:pPr>
            <a:endParaRPr/>
          </a:p>
          <a:p>
            <a:pPr marL="820615" indent="-820615" algn="l">
              <a:buSzPct val="100000"/>
              <a:buAutoNum type="alphaUcPeriod"/>
              <a:defRPr sz="4800">
                <a:latin typeface="Lantinghei SC Extralight"/>
                <a:ea typeface="Lantinghei SC Extralight"/>
                <a:cs typeface="Lantinghei SC Extralight"/>
                <a:sym typeface="Lantinghei SC Extralight"/>
              </a:defRPr>
            </a:pPr>
            <a:r>
              <a:t>请求系统服务 </a:t>
            </a:r>
          </a:p>
          <a:p>
            <a:pPr marL="820615" indent="-820615" algn="l">
              <a:buSzPct val="100000"/>
              <a:buAutoNum type="alphaUcPeriod"/>
              <a:defRPr sz="4800">
                <a:latin typeface="Lantinghei SC Extralight"/>
                <a:ea typeface="Lantinghei SC Extralight"/>
                <a:cs typeface="Lantinghei SC Extralight"/>
                <a:sym typeface="Lantinghei SC Extralight"/>
              </a:defRPr>
            </a:pPr>
            <a:r>
              <a:t>启动某种操作</a:t>
            </a:r>
          </a:p>
          <a:p>
            <a:pPr algn="l">
              <a:defRPr sz="4800">
                <a:latin typeface="Lantinghei SC Extralight"/>
                <a:ea typeface="Lantinghei SC Extralight"/>
                <a:cs typeface="Lantinghei SC Extralight"/>
                <a:sym typeface="Lantinghei SC Extralight"/>
              </a:defRPr>
            </a:pPr>
            <a:r>
              <a:t>C. 新数据尚未到达</a:t>
            </a:r>
          </a:p>
          <a:p>
            <a:pPr algn="l">
              <a:defRPr sz="4800">
                <a:latin typeface="Lantinghei SC Extralight"/>
                <a:ea typeface="Lantinghei SC Extralight"/>
                <a:cs typeface="Lantinghei SC Extralight"/>
                <a:sym typeface="Lantinghei SC Extralight"/>
              </a:defRPr>
            </a:pPr>
            <a:r>
              <a:t>D. 线程处于运行态</a:t>
            </a:r>
          </a:p>
        </p:txBody>
      </p:sp>
      <p:sp>
        <p:nvSpPr>
          <p:cNvPr id="6" name="2.6.2.0 线程的控制"/>
          <p:cNvSpPr/>
          <p:nvPr/>
        </p:nvSpPr>
        <p:spPr>
          <a:xfrm>
            <a:off x="214459" y="93800"/>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2.6.2.0 线程的控制</a:t>
            </a:r>
          </a:p>
        </p:txBody>
      </p:sp>
    </p:spTree>
    <p:extLst>
      <p:ext uri="{BB962C8B-B14F-4D97-AF65-F5344CB8AC3E}">
        <p14:creationId xmlns:p14="http://schemas.microsoft.com/office/powerpoint/2010/main" val="1980281725"/>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3"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634"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63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636" name="下列事件中不会引起阻塞的是（D）…"/>
          <p:cNvSpPr/>
          <p:nvPr/>
        </p:nvSpPr>
        <p:spPr>
          <a:xfrm>
            <a:off x="7393781" y="4292600"/>
            <a:ext cx="9927432"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下列事件中不会引起阻塞的是（</a:t>
            </a:r>
            <a:r>
              <a:rPr>
                <a:solidFill>
                  <a:schemeClr val="accent5"/>
                </a:solidFill>
                <a:latin typeface="Lantinghei SC Demibold"/>
                <a:ea typeface="Lantinghei SC Demibold"/>
                <a:cs typeface="Lantinghei SC Demibold"/>
                <a:sym typeface="Lantinghei SC Demibold"/>
              </a:rPr>
              <a:t>D</a:t>
            </a:r>
            <a:r>
              <a:t>）</a:t>
            </a:r>
          </a:p>
          <a:p>
            <a:pPr algn="l">
              <a:defRPr sz="4800">
                <a:latin typeface="Lantinghei SC Extralight"/>
                <a:ea typeface="Lantinghei SC Extralight"/>
                <a:cs typeface="Lantinghei SC Extralight"/>
                <a:sym typeface="Lantinghei SC Extralight"/>
              </a:defRPr>
            </a:pPr>
            <a:endParaRPr/>
          </a:p>
          <a:p>
            <a:pPr marL="820615" indent="-820615" algn="l">
              <a:buSzPct val="100000"/>
              <a:buAutoNum type="alphaUcPeriod"/>
              <a:defRPr sz="4800">
                <a:latin typeface="Lantinghei SC Extralight"/>
                <a:ea typeface="Lantinghei SC Extralight"/>
                <a:cs typeface="Lantinghei SC Extralight"/>
                <a:sym typeface="Lantinghei SC Extralight"/>
              </a:defRPr>
            </a:pPr>
            <a:r>
              <a:t>请求系统服务 </a:t>
            </a:r>
          </a:p>
          <a:p>
            <a:pPr marL="820615" indent="-820615" algn="l">
              <a:buSzPct val="100000"/>
              <a:buAutoNum type="alphaUcPeriod"/>
              <a:defRPr sz="4800">
                <a:latin typeface="Lantinghei SC Extralight"/>
                <a:ea typeface="Lantinghei SC Extralight"/>
                <a:cs typeface="Lantinghei SC Extralight"/>
                <a:sym typeface="Lantinghei SC Extralight"/>
              </a:defRPr>
            </a:pPr>
            <a:r>
              <a:t>启动某种操作</a:t>
            </a:r>
          </a:p>
          <a:p>
            <a:pPr algn="l">
              <a:defRPr sz="4800">
                <a:latin typeface="Lantinghei SC Extralight"/>
                <a:ea typeface="Lantinghei SC Extralight"/>
                <a:cs typeface="Lantinghei SC Extralight"/>
                <a:sym typeface="Lantinghei SC Extralight"/>
              </a:defRPr>
            </a:pPr>
            <a:r>
              <a:t>C. 新数据尚未到达</a:t>
            </a:r>
          </a:p>
          <a:p>
            <a:pPr algn="l">
              <a:defRPr sz="4800">
                <a:solidFill>
                  <a:schemeClr val="accent5"/>
                </a:solidFill>
                <a:latin typeface="Lantinghei SC Extralight"/>
                <a:ea typeface="Lantinghei SC Extralight"/>
                <a:cs typeface="Lantinghei SC Extralight"/>
                <a:sym typeface="Lantinghei SC Extralight"/>
              </a:defRPr>
            </a:pPr>
            <a:r>
              <a:t>D. 线程处于运行态</a:t>
            </a:r>
          </a:p>
        </p:txBody>
      </p:sp>
      <p:sp>
        <p:nvSpPr>
          <p:cNvPr id="6" name="2.6.2.0 线程的控制"/>
          <p:cNvSpPr/>
          <p:nvPr/>
        </p:nvSpPr>
        <p:spPr>
          <a:xfrm>
            <a:off x="214459" y="93800"/>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2.6.2.0 线程的控制</a:t>
            </a:r>
          </a:p>
        </p:txBody>
      </p:sp>
    </p:spTree>
    <p:extLst>
      <p:ext uri="{BB962C8B-B14F-4D97-AF65-F5344CB8AC3E}">
        <p14:creationId xmlns:p14="http://schemas.microsoft.com/office/powerpoint/2010/main" val="893390869"/>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39"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640" name="1 进程的描述"/>
          <p:cNvSpPr/>
          <p:nvPr/>
        </p:nvSpPr>
        <p:spPr>
          <a:xfrm>
            <a:off x="9349067" y="3617302"/>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进程的描述</a:t>
            </a:r>
          </a:p>
        </p:txBody>
      </p:sp>
      <p:sp>
        <p:nvSpPr>
          <p:cNvPr id="1641" name="2 进程的控制"/>
          <p:cNvSpPr/>
          <p:nvPr/>
        </p:nvSpPr>
        <p:spPr>
          <a:xfrm>
            <a:off x="9349067" y="4680348"/>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进程的控制</a:t>
            </a:r>
          </a:p>
        </p:txBody>
      </p:sp>
      <p:sp>
        <p:nvSpPr>
          <p:cNvPr id="1642" name="3 操作系统内核"/>
          <p:cNvSpPr/>
          <p:nvPr/>
        </p:nvSpPr>
        <p:spPr>
          <a:xfrm>
            <a:off x="9349067" y="574339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操作系统内核</a:t>
            </a:r>
          </a:p>
        </p:txBody>
      </p:sp>
      <p:sp>
        <p:nvSpPr>
          <p:cNvPr id="1643" name="4 进程同步"/>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进程同步</a:t>
            </a:r>
          </a:p>
        </p:txBody>
      </p:sp>
      <p:sp>
        <p:nvSpPr>
          <p:cNvPr id="1644" name="5 进程通信"/>
          <p:cNvSpPr/>
          <p:nvPr/>
        </p:nvSpPr>
        <p:spPr>
          <a:xfrm>
            <a:off x="9349067" y="7869486"/>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进程通信</a:t>
            </a:r>
          </a:p>
        </p:txBody>
      </p:sp>
      <p:sp>
        <p:nvSpPr>
          <p:cNvPr id="1645" name="6 线程"/>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线程</a:t>
            </a:r>
          </a:p>
        </p:txBody>
      </p:sp>
      <p:sp>
        <p:nvSpPr>
          <p:cNvPr id="164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647"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648"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
        <p:nvSpPr>
          <p:cNvPr id="1649" name="线程的概念"/>
          <p:cNvSpPr/>
          <p:nvPr/>
        </p:nvSpPr>
        <p:spPr>
          <a:xfrm>
            <a:off x="12773993" y="8930565"/>
            <a:ext cx="640491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线程的概念</a:t>
            </a:r>
          </a:p>
        </p:txBody>
      </p:sp>
      <p:sp>
        <p:nvSpPr>
          <p:cNvPr id="1650" name="线程与进程的关系"/>
          <p:cNvSpPr/>
          <p:nvPr/>
        </p:nvSpPr>
        <p:spPr>
          <a:xfrm>
            <a:off x="12773993" y="9993611"/>
            <a:ext cx="53851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线程与进程的关系</a:t>
            </a:r>
          </a:p>
        </p:txBody>
      </p:sp>
      <p:sp>
        <p:nvSpPr>
          <p:cNvPr id="1651" name="线条"/>
          <p:cNvSpPr/>
          <p:nvPr/>
        </p:nvSpPr>
        <p:spPr>
          <a:xfrm flipV="1">
            <a:off x="12411339" y="9224290"/>
            <a:ext cx="1" cy="2642194"/>
          </a:xfrm>
          <a:prstGeom prst="line">
            <a:avLst/>
          </a:prstGeom>
          <a:ln w="38100">
            <a:solidFill>
              <a:srgbClr val="000000"/>
            </a:solidFill>
            <a:miter lim="400000"/>
          </a:ln>
        </p:spPr>
        <p:txBody>
          <a:bodyPr lIns="50800" tIns="50800" rIns="50800" bIns="50800" anchor="ctr"/>
          <a:lstStyle/>
          <a:p>
            <a:pPr>
              <a:defRPr sz="3200"/>
            </a:pPr>
            <a:endParaRPr/>
          </a:p>
        </p:txBody>
      </p:sp>
      <p:sp>
        <p:nvSpPr>
          <p:cNvPr id="1652" name="线条"/>
          <p:cNvSpPr/>
          <p:nvPr/>
        </p:nvSpPr>
        <p:spPr>
          <a:xfrm>
            <a:off x="11885037" y="9552475"/>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653" name="线程的控制"/>
          <p:cNvSpPr/>
          <p:nvPr/>
        </p:nvSpPr>
        <p:spPr>
          <a:xfrm>
            <a:off x="12773993" y="11056657"/>
            <a:ext cx="4584616"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线程的控制</a:t>
            </a:r>
          </a:p>
        </p:txBody>
      </p:sp>
    </p:spTree>
    <p:extLst>
      <p:ext uri="{BB962C8B-B14F-4D97-AF65-F5344CB8AC3E}">
        <p14:creationId xmlns:p14="http://schemas.microsoft.com/office/powerpoint/2010/main" val="14675459"/>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5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657" name="1 进程的描述"/>
          <p:cNvSpPr/>
          <p:nvPr/>
        </p:nvSpPr>
        <p:spPr>
          <a:xfrm>
            <a:off x="9349067" y="3617302"/>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进程的描述</a:t>
            </a:r>
          </a:p>
        </p:txBody>
      </p:sp>
      <p:sp>
        <p:nvSpPr>
          <p:cNvPr id="1658" name="2 进程的控制"/>
          <p:cNvSpPr/>
          <p:nvPr/>
        </p:nvSpPr>
        <p:spPr>
          <a:xfrm>
            <a:off x="9349067" y="4680348"/>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进程的控制</a:t>
            </a:r>
          </a:p>
        </p:txBody>
      </p:sp>
      <p:sp>
        <p:nvSpPr>
          <p:cNvPr id="1659" name="3 操作系统内核"/>
          <p:cNvSpPr/>
          <p:nvPr/>
        </p:nvSpPr>
        <p:spPr>
          <a:xfrm>
            <a:off x="9349067" y="574339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操作系统内核</a:t>
            </a:r>
          </a:p>
        </p:txBody>
      </p:sp>
      <p:sp>
        <p:nvSpPr>
          <p:cNvPr id="1660" name="4 进程同步"/>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进程同步</a:t>
            </a:r>
          </a:p>
        </p:txBody>
      </p:sp>
      <p:sp>
        <p:nvSpPr>
          <p:cNvPr id="1661" name="5 进程通信"/>
          <p:cNvSpPr/>
          <p:nvPr/>
        </p:nvSpPr>
        <p:spPr>
          <a:xfrm>
            <a:off x="9349067" y="7869486"/>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进程通信</a:t>
            </a:r>
          </a:p>
        </p:txBody>
      </p:sp>
      <p:sp>
        <p:nvSpPr>
          <p:cNvPr id="1662" name="6 线程"/>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线程</a:t>
            </a:r>
          </a:p>
        </p:txBody>
      </p:sp>
      <p:sp>
        <p:nvSpPr>
          <p:cNvPr id="166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664" name="第六节 线程"/>
          <p:cNvSpPr/>
          <p:nvPr/>
        </p:nvSpPr>
        <p:spPr>
          <a:xfrm>
            <a:off x="11077178" y="105864"/>
            <a:ext cx="2229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线程</a:t>
            </a:r>
          </a:p>
        </p:txBody>
      </p:sp>
      <p:sp>
        <p:nvSpPr>
          <p:cNvPr id="1665"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Tree>
    <p:extLst>
      <p:ext uri="{BB962C8B-B14F-4D97-AF65-F5344CB8AC3E}">
        <p14:creationId xmlns:p14="http://schemas.microsoft.com/office/powerpoint/2010/main" val="1837303655"/>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第三章…"/>
          <p:cNvSpPr/>
          <p:nvPr/>
        </p:nvSpPr>
        <p:spPr>
          <a:xfrm>
            <a:off x="6069012" y="4386262"/>
            <a:ext cx="12245976" cy="4943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latin typeface="Lantinghei SC Demibold"/>
                <a:ea typeface="Lantinghei SC Demibold"/>
                <a:cs typeface="Lantinghei SC Demibold"/>
                <a:sym typeface="Lantinghei SC Demibold"/>
              </a:defRPr>
            </a:pPr>
            <a:r>
              <a:t>第三章</a:t>
            </a:r>
          </a:p>
          <a:p>
            <a:pPr defTabSz="821531">
              <a:defRPr sz="13600">
                <a:latin typeface="Lantinghei SC Demibold"/>
                <a:ea typeface="Lantinghei SC Demibold"/>
                <a:cs typeface="Lantinghei SC Demibold"/>
                <a:sym typeface="Lantinghei SC Demibold"/>
              </a:defRPr>
            </a:pPr>
            <a:r>
              <a:t>进程调度与死锁</a:t>
            </a:r>
          </a:p>
        </p:txBody>
      </p:sp>
      <p:sp>
        <p:nvSpPr>
          <p:cNvPr id="66"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69" name="进程4"/>
          <p:cNvSpPr/>
          <p:nvPr/>
        </p:nvSpPr>
        <p:spPr>
          <a:xfrm>
            <a:off x="4554152" y="2740014"/>
            <a:ext cx="2180531" cy="3044759"/>
          </a:xfrm>
          <a:prstGeom prst="rect">
            <a:avLst/>
          </a:prstGeom>
          <a:gradFill>
            <a:gsLst>
              <a:gs pos="0">
                <a:srgbClr val="5F82CB"/>
              </a:gs>
              <a:gs pos="50000">
                <a:srgbClr val="3E70CA"/>
              </a:gs>
              <a:gs pos="100000">
                <a:srgbClr val="2F61BA"/>
              </a:gs>
            </a:gsLst>
            <a:lin ang="5400000"/>
          </a:gradFill>
          <a:ln w="6350">
            <a:solidFill>
              <a:srgbClr val="FFFFFF"/>
            </a:solidFill>
            <a:miter/>
          </a:ln>
          <a:extLst>
            <a:ext uri="{C572A759-6A51-4108-AA02-DFA0A04FC94B}">
              <ma14:wrappingTextBoxFlag xmlns:ma14="http://schemas.microsoft.com/office/mac/drawingml/2011/main" val="1"/>
            </a:ext>
          </a:extLst>
        </p:spPr>
        <p:txBody>
          <a:bodyPr lIns="45719" rIns="45719" anchor="ctr"/>
          <a:lstStyle>
            <a:lvl1pPr defTabSz="914400">
              <a:defRPr sz="4800">
                <a:solidFill>
                  <a:srgbClr val="FFFFFF"/>
                </a:solidFill>
                <a:latin typeface="Calibri"/>
                <a:ea typeface="Calibri"/>
                <a:cs typeface="Calibri"/>
                <a:sym typeface="Calibri"/>
              </a:defRPr>
            </a:lvl1pPr>
          </a:lstStyle>
          <a:p>
            <a:r>
              <a:t>进程4</a:t>
            </a:r>
          </a:p>
        </p:txBody>
      </p:sp>
      <p:sp>
        <p:nvSpPr>
          <p:cNvPr id="70" name="CPU"/>
          <p:cNvSpPr/>
          <p:nvPr/>
        </p:nvSpPr>
        <p:spPr>
          <a:xfrm>
            <a:off x="17596325" y="2740014"/>
            <a:ext cx="3499529" cy="3044759"/>
          </a:xfrm>
          <a:prstGeom prst="rect">
            <a:avLst/>
          </a:prstGeom>
          <a:solidFill>
            <a:srgbClr val="A5A5A5"/>
          </a:solidFill>
          <a:ln w="19050">
            <a:solidFill>
              <a:srgbClr val="FFFFFF"/>
            </a:solidFill>
            <a:miter/>
          </a:ln>
          <a:extLst>
            <a:ext uri="{C572A759-6A51-4108-AA02-DFA0A04FC94B}">
              <ma14:wrappingTextBoxFlag xmlns:ma14="http://schemas.microsoft.com/office/mac/drawingml/2011/main" val="1"/>
            </a:ext>
          </a:extLst>
        </p:spPr>
        <p:txBody>
          <a:bodyPr lIns="45719" rIns="45719" anchor="ctr"/>
          <a:lstStyle>
            <a:lvl1pPr defTabSz="914400">
              <a:defRPr sz="6400" b="1">
                <a:solidFill>
                  <a:srgbClr val="FFFFFF"/>
                </a:solidFill>
                <a:latin typeface="Calibri"/>
                <a:ea typeface="Calibri"/>
                <a:cs typeface="Calibri"/>
                <a:sym typeface="Calibri"/>
              </a:defRPr>
            </a:lvl1pPr>
          </a:lstStyle>
          <a:p>
            <a:r>
              <a:t>CPU</a:t>
            </a:r>
          </a:p>
        </p:txBody>
      </p:sp>
      <p:sp>
        <p:nvSpPr>
          <p:cNvPr id="71" name="进程1"/>
          <p:cNvSpPr/>
          <p:nvPr/>
        </p:nvSpPr>
        <p:spPr>
          <a:xfrm>
            <a:off x="14093479" y="2740014"/>
            <a:ext cx="2180531" cy="3044759"/>
          </a:xfrm>
          <a:prstGeom prst="rect">
            <a:avLst/>
          </a:prstGeom>
          <a:gradFill>
            <a:gsLst>
              <a:gs pos="0">
                <a:srgbClr val="5F82CB"/>
              </a:gs>
              <a:gs pos="50000">
                <a:srgbClr val="3E70CA"/>
              </a:gs>
              <a:gs pos="100000">
                <a:srgbClr val="2F61BA"/>
              </a:gs>
            </a:gsLst>
            <a:lin ang="5400000"/>
          </a:gradFill>
          <a:ln w="6350">
            <a:solidFill>
              <a:srgbClr val="FFFFFF"/>
            </a:solidFill>
            <a:miter/>
          </a:ln>
          <a:extLst>
            <a:ext uri="{C572A759-6A51-4108-AA02-DFA0A04FC94B}">
              <ma14:wrappingTextBoxFlag xmlns:ma14="http://schemas.microsoft.com/office/mac/drawingml/2011/main" val="1"/>
            </a:ext>
          </a:extLst>
        </p:spPr>
        <p:txBody>
          <a:bodyPr lIns="45719" rIns="45719" anchor="ctr"/>
          <a:lstStyle>
            <a:lvl1pPr defTabSz="914400">
              <a:defRPr sz="4800">
                <a:solidFill>
                  <a:srgbClr val="FFFFFF"/>
                </a:solidFill>
                <a:latin typeface="Calibri"/>
                <a:ea typeface="Calibri"/>
                <a:cs typeface="Calibri"/>
                <a:sym typeface="Calibri"/>
              </a:defRPr>
            </a:lvl1pPr>
          </a:lstStyle>
          <a:p>
            <a:r>
              <a:t>进程1</a:t>
            </a:r>
          </a:p>
        </p:txBody>
      </p:sp>
      <p:sp>
        <p:nvSpPr>
          <p:cNvPr id="72" name="进程2"/>
          <p:cNvSpPr/>
          <p:nvPr/>
        </p:nvSpPr>
        <p:spPr>
          <a:xfrm>
            <a:off x="10828160" y="2740014"/>
            <a:ext cx="2180531" cy="3044759"/>
          </a:xfrm>
          <a:prstGeom prst="rect">
            <a:avLst/>
          </a:prstGeom>
          <a:gradFill>
            <a:gsLst>
              <a:gs pos="0">
                <a:srgbClr val="5F82CB"/>
              </a:gs>
              <a:gs pos="50000">
                <a:srgbClr val="3E70CA"/>
              </a:gs>
              <a:gs pos="100000">
                <a:srgbClr val="2F61BA"/>
              </a:gs>
            </a:gsLst>
            <a:lin ang="5400000"/>
          </a:gradFill>
          <a:ln w="6350">
            <a:solidFill>
              <a:srgbClr val="FFFFFF"/>
            </a:solidFill>
            <a:miter/>
          </a:ln>
          <a:extLst>
            <a:ext uri="{C572A759-6A51-4108-AA02-DFA0A04FC94B}">
              <ma14:wrappingTextBoxFlag xmlns:ma14="http://schemas.microsoft.com/office/mac/drawingml/2011/main" val="1"/>
            </a:ext>
          </a:extLst>
        </p:spPr>
        <p:txBody>
          <a:bodyPr lIns="45719" rIns="45719" anchor="ctr"/>
          <a:lstStyle>
            <a:lvl1pPr defTabSz="914400">
              <a:defRPr sz="4800">
                <a:solidFill>
                  <a:srgbClr val="FFFFFF"/>
                </a:solidFill>
                <a:latin typeface="Calibri"/>
                <a:ea typeface="Calibri"/>
                <a:cs typeface="Calibri"/>
                <a:sym typeface="Calibri"/>
              </a:defRPr>
            </a:lvl1pPr>
          </a:lstStyle>
          <a:p>
            <a:r>
              <a:t>进程2</a:t>
            </a:r>
          </a:p>
        </p:txBody>
      </p:sp>
      <p:sp>
        <p:nvSpPr>
          <p:cNvPr id="73" name="进程3"/>
          <p:cNvSpPr/>
          <p:nvPr/>
        </p:nvSpPr>
        <p:spPr>
          <a:xfrm>
            <a:off x="7691156" y="2740014"/>
            <a:ext cx="2180531" cy="3044759"/>
          </a:xfrm>
          <a:prstGeom prst="rect">
            <a:avLst/>
          </a:prstGeom>
          <a:gradFill>
            <a:gsLst>
              <a:gs pos="0">
                <a:srgbClr val="5F82CB"/>
              </a:gs>
              <a:gs pos="50000">
                <a:srgbClr val="3E70CA"/>
              </a:gs>
              <a:gs pos="100000">
                <a:srgbClr val="2F61BA"/>
              </a:gs>
            </a:gsLst>
            <a:lin ang="5400000"/>
          </a:gradFill>
          <a:ln w="6350">
            <a:solidFill>
              <a:srgbClr val="FFFFFF"/>
            </a:solidFill>
            <a:miter/>
          </a:ln>
          <a:extLst>
            <a:ext uri="{C572A759-6A51-4108-AA02-DFA0A04FC94B}">
              <ma14:wrappingTextBoxFlag xmlns:ma14="http://schemas.microsoft.com/office/mac/drawingml/2011/main" val="1"/>
            </a:ext>
          </a:extLst>
        </p:spPr>
        <p:txBody>
          <a:bodyPr lIns="45719" rIns="45719" anchor="ctr"/>
          <a:lstStyle>
            <a:lvl1pPr defTabSz="914400">
              <a:defRPr sz="4800">
                <a:solidFill>
                  <a:srgbClr val="FFFFFF"/>
                </a:solidFill>
                <a:latin typeface="Calibri"/>
                <a:ea typeface="Calibri"/>
                <a:cs typeface="Calibri"/>
                <a:sym typeface="Calibri"/>
              </a:defRPr>
            </a:lvl1pPr>
          </a:lstStyle>
          <a:p>
            <a:r>
              <a:t>进程3</a:t>
            </a:r>
          </a:p>
        </p:txBody>
      </p:sp>
      <p:sp>
        <p:nvSpPr>
          <p:cNvPr id="74" name="就绪队列"/>
          <p:cNvSpPr/>
          <p:nvPr/>
        </p:nvSpPr>
        <p:spPr>
          <a:xfrm>
            <a:off x="10591276" y="1095145"/>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就绪队列</a:t>
            </a:r>
          </a:p>
        </p:txBody>
      </p:sp>
      <p:sp>
        <p:nvSpPr>
          <p:cNvPr id="75" name="进程调度"/>
          <p:cNvSpPr/>
          <p:nvPr/>
        </p:nvSpPr>
        <p:spPr>
          <a:xfrm>
            <a:off x="9627691" y="7817760"/>
            <a:ext cx="51286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进程调度</a:t>
            </a:r>
          </a:p>
        </p:txBody>
      </p:sp>
      <p:sp>
        <p:nvSpPr>
          <p:cNvPr id="76" name="进程调度算法"/>
          <p:cNvSpPr/>
          <p:nvPr/>
        </p:nvSpPr>
        <p:spPr>
          <a:xfrm>
            <a:off x="9627691" y="9751506"/>
            <a:ext cx="51286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进程调度算法</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81" name="1 进程调度的功能与时机"/>
          <p:cNvSpPr/>
          <p:nvPr/>
        </p:nvSpPr>
        <p:spPr>
          <a:xfrm>
            <a:off x="9349067" y="3617302"/>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进程调度的功能与时机</a:t>
            </a:r>
          </a:p>
        </p:txBody>
      </p:sp>
      <p:sp>
        <p:nvSpPr>
          <p:cNvPr id="82" name="2 进程调度算法"/>
          <p:cNvSpPr/>
          <p:nvPr/>
        </p:nvSpPr>
        <p:spPr>
          <a:xfrm>
            <a:off x="9349067" y="4680348"/>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进程调度算法</a:t>
            </a:r>
          </a:p>
        </p:txBody>
      </p:sp>
      <p:sp>
        <p:nvSpPr>
          <p:cNvPr id="83" name="3 实时系统中的调度"/>
          <p:cNvSpPr/>
          <p:nvPr/>
        </p:nvSpPr>
        <p:spPr>
          <a:xfrm>
            <a:off x="9349067" y="5743394"/>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实时系统中的调度</a:t>
            </a:r>
          </a:p>
        </p:txBody>
      </p:sp>
      <p:sp>
        <p:nvSpPr>
          <p:cNvPr id="84" name="4 进程切换"/>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进程切换</a:t>
            </a:r>
          </a:p>
        </p:txBody>
      </p:sp>
      <p:sp>
        <p:nvSpPr>
          <p:cNvPr id="85" name="5 多处理器调度"/>
          <p:cNvSpPr/>
          <p:nvPr/>
        </p:nvSpPr>
        <p:spPr>
          <a:xfrm>
            <a:off x="9349067" y="7869486"/>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多处理器调度</a:t>
            </a:r>
          </a:p>
        </p:txBody>
      </p:sp>
      <p:sp>
        <p:nvSpPr>
          <p:cNvPr id="86" name="6 死锁"/>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死锁</a:t>
            </a:r>
          </a:p>
        </p:txBody>
      </p:sp>
      <p:sp>
        <p:nvSpPr>
          <p:cNvPr id="87"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1943" y="1509853"/>
            <a:ext cx="10574782" cy="10378433"/>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61" name="第四节 进程同步"/>
          <p:cNvSpPr/>
          <p:nvPr/>
        </p:nvSpPr>
        <p:spPr>
          <a:xfrm>
            <a:off x="10670778" y="105864"/>
            <a:ext cx="3042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进程同步</a:t>
            </a:r>
          </a:p>
        </p:txBody>
      </p:sp>
      <p:sp>
        <p:nvSpPr>
          <p:cNvPr id="562"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563" name="用信号量的取值来表示资源的使用状况，以此为基础实现进程同步"/>
          <p:cNvSpPr/>
          <p:nvPr/>
        </p:nvSpPr>
        <p:spPr>
          <a:xfrm>
            <a:off x="851736" y="2467317"/>
            <a:ext cx="185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用</a:t>
            </a:r>
            <a:r>
              <a:rPr b="1">
                <a:solidFill>
                  <a:schemeClr val="accent5"/>
                </a:solidFill>
                <a:latin typeface="Helvetica"/>
                <a:ea typeface="Helvetica"/>
                <a:cs typeface="Helvetica"/>
                <a:sym typeface="Helvetica"/>
              </a:rPr>
              <a:t>信号量</a:t>
            </a:r>
            <a:r>
              <a:t>的取值来表示资源的使用状况，以此为基础实现进程同步</a:t>
            </a:r>
          </a:p>
        </p:txBody>
      </p:sp>
      <p:sp>
        <p:nvSpPr>
          <p:cNvPr id="564" name="线条"/>
          <p:cNvSpPr/>
          <p:nvPr/>
        </p:nvSpPr>
        <p:spPr>
          <a:xfrm flipH="1">
            <a:off x="2457868" y="3738158"/>
            <a:ext cx="1" cy="1278376"/>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565" name="某种类型的变量，如整型、记录型"/>
          <p:cNvSpPr/>
          <p:nvPr/>
        </p:nvSpPr>
        <p:spPr>
          <a:xfrm>
            <a:off x="1142505" y="5296774"/>
            <a:ext cx="963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某种类型的变量，如整型、记录型</a:t>
            </a:r>
          </a:p>
        </p:txBody>
      </p:sp>
      <p:sp>
        <p:nvSpPr>
          <p:cNvPr id="566" name="🌰🌰🌰…"/>
          <p:cNvSpPr/>
          <p:nvPr/>
        </p:nvSpPr>
        <p:spPr>
          <a:xfrm>
            <a:off x="5938036" y="7658594"/>
            <a:ext cx="11339831" cy="27305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2"/>
            <a:r>
              <a:t>🌰🌰🌰</a:t>
            </a:r>
          </a:p>
          <a:p>
            <a:pPr lvl="2"/>
            <a:r>
              <a:t>交通信号灯🚥—&gt;告知车辆🚗如何行驶</a:t>
            </a:r>
          </a:p>
          <a:p>
            <a:pPr lvl="2"/>
            <a:r>
              <a:t>信号量的取值—&gt;表示资源的使用情况</a:t>
            </a:r>
          </a:p>
        </p:txBody>
      </p:sp>
      <p:sp>
        <p:nvSpPr>
          <p:cNvPr id="568" name="信号量机制"/>
          <p:cNvSpPr/>
          <p:nvPr/>
        </p:nvSpPr>
        <p:spPr>
          <a:xfrm>
            <a:off x="435982" y="910069"/>
            <a:ext cx="4369019"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信号量机制</a:t>
            </a:r>
          </a:p>
        </p:txBody>
      </p:sp>
      <p:pic>
        <p:nvPicPr>
          <p:cNvPr id="569" name="屏幕快照 2019-03-05 下午4.40.54.png" descr="屏幕快照 2019-03-05 下午4.40.54.png"/>
          <p:cNvPicPr>
            <a:picLocks noChangeAspect="1"/>
          </p:cNvPicPr>
          <p:nvPr/>
        </p:nvPicPr>
        <p:blipFill>
          <a:blip r:embed="rId4">
            <a:extLst/>
          </a:blip>
          <a:stretch>
            <a:fillRect/>
          </a:stretch>
        </p:blipFill>
        <p:spPr>
          <a:xfrm>
            <a:off x="19950293" y="822656"/>
            <a:ext cx="3805737" cy="1278376"/>
          </a:xfrm>
          <a:prstGeom prst="rect">
            <a:avLst/>
          </a:prstGeom>
          <a:ln w="12700">
            <a:miter lim="400000"/>
          </a:ln>
        </p:spPr>
      </p:pic>
      <p:sp>
        <p:nvSpPr>
          <p:cNvPr id="12" name="2.4.3.0 信号量机制"/>
          <p:cNvSpPr/>
          <p:nvPr/>
        </p:nvSpPr>
        <p:spPr>
          <a:xfrm>
            <a:off x="355574"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2.4.3.0 信号量机制</a:t>
            </a:r>
          </a:p>
        </p:txBody>
      </p:sp>
    </p:spTree>
    <p:extLst>
      <p:ext uri="{BB962C8B-B14F-4D97-AF65-F5344CB8AC3E}">
        <p14:creationId xmlns:p14="http://schemas.microsoft.com/office/powerpoint/2010/main" val="1073738086"/>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81" name="1 进程调度的功能与时机"/>
          <p:cNvSpPr/>
          <p:nvPr/>
        </p:nvSpPr>
        <p:spPr>
          <a:xfrm>
            <a:off x="9349067" y="3617302"/>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进程调度的功能与时机</a:t>
            </a:r>
          </a:p>
        </p:txBody>
      </p:sp>
      <p:sp>
        <p:nvSpPr>
          <p:cNvPr id="82" name="2 进程调度算法"/>
          <p:cNvSpPr/>
          <p:nvPr/>
        </p:nvSpPr>
        <p:spPr>
          <a:xfrm>
            <a:off x="9349067" y="4680348"/>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进程调度算法</a:t>
            </a:r>
          </a:p>
        </p:txBody>
      </p:sp>
      <p:sp>
        <p:nvSpPr>
          <p:cNvPr id="83" name="3 实时系统中的调度"/>
          <p:cNvSpPr/>
          <p:nvPr/>
        </p:nvSpPr>
        <p:spPr>
          <a:xfrm>
            <a:off x="9349067" y="5743394"/>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实时系统中的调度</a:t>
            </a:r>
          </a:p>
        </p:txBody>
      </p:sp>
      <p:sp>
        <p:nvSpPr>
          <p:cNvPr id="84" name="4 进程切换"/>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进程切换</a:t>
            </a:r>
          </a:p>
        </p:txBody>
      </p:sp>
      <p:sp>
        <p:nvSpPr>
          <p:cNvPr id="85" name="5 多处理器调度"/>
          <p:cNvSpPr/>
          <p:nvPr/>
        </p:nvSpPr>
        <p:spPr>
          <a:xfrm>
            <a:off x="9349067" y="7869486"/>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多处理器调度</a:t>
            </a:r>
          </a:p>
        </p:txBody>
      </p:sp>
      <p:sp>
        <p:nvSpPr>
          <p:cNvPr id="86" name="6 死锁"/>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死锁</a:t>
            </a:r>
          </a:p>
        </p:txBody>
      </p:sp>
      <p:sp>
        <p:nvSpPr>
          <p:cNvPr id="87"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Tree>
    <p:extLst>
      <p:ext uri="{BB962C8B-B14F-4D97-AF65-F5344CB8AC3E}">
        <p14:creationId xmlns:p14="http://schemas.microsoft.com/office/powerpoint/2010/main" val="1778083000"/>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90" name="1 进程调度的功能与时机"/>
          <p:cNvSpPr/>
          <p:nvPr/>
        </p:nvSpPr>
        <p:spPr>
          <a:xfrm>
            <a:off x="9349067" y="3617302"/>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进程调度的功能与时机</a:t>
            </a:r>
          </a:p>
        </p:txBody>
      </p:sp>
      <p:sp>
        <p:nvSpPr>
          <p:cNvPr id="91" name="2 进程调度算法"/>
          <p:cNvSpPr/>
          <p:nvPr/>
        </p:nvSpPr>
        <p:spPr>
          <a:xfrm>
            <a:off x="9349067" y="4680348"/>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进程调度算法</a:t>
            </a:r>
          </a:p>
        </p:txBody>
      </p:sp>
      <p:sp>
        <p:nvSpPr>
          <p:cNvPr id="92" name="3 实时系统中的调度"/>
          <p:cNvSpPr/>
          <p:nvPr/>
        </p:nvSpPr>
        <p:spPr>
          <a:xfrm>
            <a:off x="9349067" y="5743394"/>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实时系统中的调度</a:t>
            </a:r>
          </a:p>
        </p:txBody>
      </p:sp>
      <p:sp>
        <p:nvSpPr>
          <p:cNvPr id="93" name="4 进程切换"/>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进程切换</a:t>
            </a:r>
          </a:p>
        </p:txBody>
      </p:sp>
      <p:sp>
        <p:nvSpPr>
          <p:cNvPr id="94" name="5 多处理器调度"/>
          <p:cNvSpPr/>
          <p:nvPr/>
        </p:nvSpPr>
        <p:spPr>
          <a:xfrm>
            <a:off x="9349067" y="7869486"/>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多处理器调度</a:t>
            </a:r>
          </a:p>
        </p:txBody>
      </p:sp>
      <p:sp>
        <p:nvSpPr>
          <p:cNvPr id="95" name="6 死锁"/>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死锁</a:t>
            </a:r>
          </a:p>
        </p:txBody>
      </p:sp>
      <p:sp>
        <p:nvSpPr>
          <p:cNvPr id="96"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99" name="进程调度的功能"/>
          <p:cNvSpPr/>
          <p:nvPr/>
        </p:nvSpPr>
        <p:spPr>
          <a:xfrm>
            <a:off x="579599" y="2087583"/>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进程调度的功能</a:t>
            </a:r>
          </a:p>
        </p:txBody>
      </p:sp>
      <p:sp>
        <p:nvSpPr>
          <p:cNvPr id="100" name="进程调度的功能与时机"/>
          <p:cNvSpPr/>
          <p:nvPr/>
        </p:nvSpPr>
        <p:spPr>
          <a:xfrm>
            <a:off x="517620" y="386964"/>
            <a:ext cx="6961905"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进程调度的功能与时机</a:t>
            </a:r>
          </a:p>
        </p:txBody>
      </p:sp>
      <p:sp>
        <p:nvSpPr>
          <p:cNvPr id="101" name="👉进程调度的功能由操作系统的进程调度程序完成"/>
          <p:cNvSpPr/>
          <p:nvPr/>
        </p:nvSpPr>
        <p:spPr>
          <a:xfrm>
            <a:off x="550264" y="4271744"/>
            <a:ext cx="140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👉进程调度的功能由操作系统的</a:t>
            </a:r>
            <a:r>
              <a:rPr b="1">
                <a:latin typeface="Helvetica"/>
                <a:ea typeface="Helvetica"/>
                <a:cs typeface="Helvetica"/>
                <a:sym typeface="Helvetica"/>
              </a:rPr>
              <a:t>进程调度程序</a:t>
            </a:r>
            <a:r>
              <a:t>完成</a:t>
            </a:r>
          </a:p>
        </p:txBody>
      </p:sp>
      <p:sp>
        <p:nvSpPr>
          <p:cNvPr id="102" name="👉按照某种策略和算法从就绪态进程中为当前空闲的CPU选择在其上运行的新进程"/>
          <p:cNvSpPr/>
          <p:nvPr/>
        </p:nvSpPr>
        <p:spPr>
          <a:xfrm>
            <a:off x="669503" y="6803495"/>
            <a:ext cx="2304499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👉按照某种策略和算法</a:t>
            </a:r>
            <a:r>
              <a:rPr b="1">
                <a:latin typeface="Helvetica"/>
                <a:ea typeface="Helvetica"/>
                <a:cs typeface="Helvetica"/>
                <a:sym typeface="Helvetica"/>
              </a:rPr>
              <a:t>从就绪态进程中为当前空闲的CPU选择在其上运行的新进程</a:t>
            </a:r>
          </a:p>
        </p:txBody>
      </p:sp>
      <p:sp>
        <p:nvSpPr>
          <p:cNvPr id="103" name="🤔️谁来完成？"/>
          <p:cNvSpPr/>
          <p:nvPr/>
        </p:nvSpPr>
        <p:spPr>
          <a:xfrm>
            <a:off x="591498" y="3179663"/>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🤔️谁来完成？</a:t>
            </a:r>
          </a:p>
        </p:txBody>
      </p:sp>
      <p:sp>
        <p:nvSpPr>
          <p:cNvPr id="104" name="🤔️具体做啥？"/>
          <p:cNvSpPr/>
          <p:nvPr/>
        </p:nvSpPr>
        <p:spPr>
          <a:xfrm>
            <a:off x="591498" y="5711414"/>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🤔️具体做啥？</a:t>
            </a:r>
          </a:p>
        </p:txBody>
      </p:sp>
      <p:sp>
        <p:nvSpPr>
          <p:cNvPr id="105" name="第一节 进程调度的功能与时机"/>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进程调度的功能与时机</a:t>
            </a:r>
          </a:p>
        </p:txBody>
      </p:sp>
      <p:sp>
        <p:nvSpPr>
          <p:cNvPr id="106" name="3.1.1 进程调度的功能"/>
          <p:cNvSpPr/>
          <p:nvPr/>
        </p:nvSpPr>
        <p:spPr>
          <a:xfrm>
            <a:off x="200025" y="68928"/>
            <a:ext cx="18979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400" dirty="0">
                <a:solidFill>
                  <a:schemeClr val="bg1">
                    <a:lumMod val="75000"/>
                  </a:schemeClr>
                </a:solidFill>
                <a:latin typeface="SimSun" charset="-122"/>
                <a:ea typeface="SimSun" charset="-122"/>
                <a:cs typeface="SimSun" charset="-122"/>
              </a:rPr>
              <a:t>3.1.1 进程调度的功能</a:t>
            </a:r>
          </a:p>
        </p:txBody>
      </p:sp>
      <p:pic>
        <p:nvPicPr>
          <p:cNvPr id="107" name="屏幕快照 2019-03-05 下午6.10.48.png" descr="屏幕快照 2019-03-05 下午6.10.48.png"/>
          <p:cNvPicPr>
            <a:picLocks noChangeAspect="1"/>
          </p:cNvPicPr>
          <p:nvPr/>
        </p:nvPicPr>
        <p:blipFill>
          <a:blip r:embed="rId4">
            <a:extLst/>
          </a:blip>
          <a:stretch>
            <a:fillRect/>
          </a:stretch>
        </p:blipFill>
        <p:spPr>
          <a:xfrm>
            <a:off x="19866790" y="912704"/>
            <a:ext cx="3723004" cy="919068"/>
          </a:xfrm>
          <a:prstGeom prst="rect">
            <a:avLst/>
          </a:prstGeom>
          <a:ln w="12700">
            <a:miter lim="400000"/>
          </a:ln>
        </p:spPr>
      </p:pic>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12" name="进程调度的功能由操作系统的______完成。"/>
          <p:cNvSpPr/>
          <p:nvPr/>
        </p:nvSpPr>
        <p:spPr>
          <a:xfrm>
            <a:off x="2085471" y="6282855"/>
            <a:ext cx="12239626"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进程调度的功能由操作系统的______完成。</a:t>
            </a:r>
          </a:p>
        </p:txBody>
      </p:sp>
      <p:sp>
        <p:nvSpPr>
          <p:cNvPr id="113"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14" name="第一节 进程调度的功能与时机"/>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进程调度的功能与时机</a:t>
            </a:r>
          </a:p>
        </p:txBody>
      </p:sp>
      <p:sp>
        <p:nvSpPr>
          <p:cNvPr id="6" name="3.1.1 进程调度的功能"/>
          <p:cNvSpPr/>
          <p:nvPr/>
        </p:nvSpPr>
        <p:spPr>
          <a:xfrm>
            <a:off x="200025" y="68928"/>
            <a:ext cx="18979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400">
                <a:solidFill>
                  <a:schemeClr val="bg1">
                    <a:lumMod val="75000"/>
                  </a:schemeClr>
                </a:solidFill>
                <a:latin typeface="SimSun" charset="-122"/>
                <a:ea typeface="SimSun" charset="-122"/>
                <a:cs typeface="SimSun" charset="-122"/>
              </a:rPr>
              <a:t>3.1.1 进程调度的功能</a:t>
            </a: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17" name="进程调度的功能由操作系统的______完成。"/>
          <p:cNvSpPr/>
          <p:nvPr/>
        </p:nvSpPr>
        <p:spPr>
          <a:xfrm>
            <a:off x="2085471" y="6282855"/>
            <a:ext cx="12239626"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进程调度的功能由操作系统的______完成。</a:t>
            </a:r>
          </a:p>
        </p:txBody>
      </p:sp>
      <p:sp>
        <p:nvSpPr>
          <p:cNvPr id="118"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19" name="第一节 进程调度的功能与时机"/>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进程调度的功能与时机</a:t>
            </a:r>
          </a:p>
        </p:txBody>
      </p:sp>
      <p:sp>
        <p:nvSpPr>
          <p:cNvPr id="120" name="进程调度程序"/>
          <p:cNvSpPr/>
          <p:nvPr/>
        </p:nvSpPr>
        <p:spPr>
          <a:xfrm>
            <a:off x="9289275" y="5599239"/>
            <a:ext cx="4221801"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进程调度程序</a:t>
            </a:r>
          </a:p>
        </p:txBody>
      </p:sp>
      <p:sp>
        <p:nvSpPr>
          <p:cNvPr id="7" name="3.1.1 进程调度的功能"/>
          <p:cNvSpPr/>
          <p:nvPr/>
        </p:nvSpPr>
        <p:spPr>
          <a:xfrm>
            <a:off x="200025" y="68928"/>
            <a:ext cx="18979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400">
                <a:solidFill>
                  <a:schemeClr val="bg1">
                    <a:lumMod val="75000"/>
                  </a:schemeClr>
                </a:solidFill>
                <a:latin typeface="SimSun" charset="-122"/>
                <a:ea typeface="SimSun" charset="-122"/>
                <a:cs typeface="SimSun" charset="-122"/>
              </a:rPr>
              <a:t>3.1.1 进程调度的功能</a:t>
            </a: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23" name="进程调度的功能是按照某种策略和算法从______态进程中选择新进程运行。"/>
          <p:cNvSpPr/>
          <p:nvPr/>
        </p:nvSpPr>
        <p:spPr>
          <a:xfrm>
            <a:off x="1804987" y="6282855"/>
            <a:ext cx="20774026"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进程调度的功能是按照某种策略和算法从______态进程中选择新进程运行。</a:t>
            </a:r>
          </a:p>
        </p:txBody>
      </p:sp>
      <p:sp>
        <p:nvSpPr>
          <p:cNvPr id="124"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25" name="第一节 进程调度的功能与时机"/>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进程调度的功能与时机</a:t>
            </a:r>
          </a:p>
        </p:txBody>
      </p:sp>
      <p:sp>
        <p:nvSpPr>
          <p:cNvPr id="6" name="3.1.1 进程调度的功能"/>
          <p:cNvSpPr/>
          <p:nvPr/>
        </p:nvSpPr>
        <p:spPr>
          <a:xfrm>
            <a:off x="200025" y="68928"/>
            <a:ext cx="18979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400">
                <a:solidFill>
                  <a:schemeClr val="bg1">
                    <a:lumMod val="75000"/>
                  </a:schemeClr>
                </a:solidFill>
                <a:latin typeface="SimSun" charset="-122"/>
                <a:ea typeface="SimSun" charset="-122"/>
                <a:cs typeface="SimSun" charset="-122"/>
              </a:rPr>
              <a:t>3.1.1 进程调度的功能</a:t>
            </a: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28" name="进程调度的功能是按照某种策略和算法从______态进程中选择新进程运行。"/>
          <p:cNvSpPr/>
          <p:nvPr/>
        </p:nvSpPr>
        <p:spPr>
          <a:xfrm>
            <a:off x="1804987" y="6282855"/>
            <a:ext cx="20774026"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进程调度的功能是按照某种策略和算法从______态进程中选择新进程运行。</a:t>
            </a:r>
          </a:p>
        </p:txBody>
      </p:sp>
      <p:sp>
        <p:nvSpPr>
          <p:cNvPr id="129"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30" name="第一节 进程调度的功能与时机"/>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进程调度的功能与时机</a:t>
            </a:r>
          </a:p>
        </p:txBody>
      </p:sp>
      <p:sp>
        <p:nvSpPr>
          <p:cNvPr id="131" name="就绪"/>
          <p:cNvSpPr/>
          <p:nvPr/>
        </p:nvSpPr>
        <p:spPr>
          <a:xfrm>
            <a:off x="12037565" y="6082734"/>
            <a:ext cx="4221801"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就绪</a:t>
            </a:r>
          </a:p>
        </p:txBody>
      </p:sp>
      <p:sp>
        <p:nvSpPr>
          <p:cNvPr id="7" name="3.1.1 进程调度的功能"/>
          <p:cNvSpPr/>
          <p:nvPr/>
        </p:nvSpPr>
        <p:spPr>
          <a:xfrm>
            <a:off x="200025" y="68928"/>
            <a:ext cx="18979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400">
                <a:solidFill>
                  <a:schemeClr val="bg1">
                    <a:lumMod val="75000"/>
                  </a:schemeClr>
                </a:solidFill>
                <a:latin typeface="SimSun" charset="-122"/>
                <a:ea typeface="SimSun" charset="-122"/>
                <a:cs typeface="SimSun" charset="-122"/>
              </a:rPr>
              <a:t>3.1.1 进程调度的功能</a:t>
            </a: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34" name="简答：…"/>
          <p:cNvSpPr/>
          <p:nvPr/>
        </p:nvSpPr>
        <p:spPr>
          <a:xfrm>
            <a:off x="1270597" y="2937335"/>
            <a:ext cx="68199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简答：</a:t>
            </a:r>
          </a:p>
          <a:p>
            <a:pPr algn="l">
              <a:defRPr sz="4800">
                <a:latin typeface="Lantinghei SC Extralight"/>
                <a:ea typeface="Lantinghei SC Extralight"/>
                <a:cs typeface="Lantinghei SC Extralight"/>
                <a:sym typeface="Lantinghei SC Extralight"/>
              </a:defRPr>
            </a:pPr>
            <a:r>
              <a:t>进程调度的功能是什么？</a:t>
            </a:r>
          </a:p>
        </p:txBody>
      </p:sp>
      <p:sp>
        <p:nvSpPr>
          <p:cNvPr id="135"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36" name="第一节 进程调度的功能与时机"/>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进程调度的功能与时机</a:t>
            </a:r>
          </a:p>
        </p:txBody>
      </p:sp>
      <p:sp>
        <p:nvSpPr>
          <p:cNvPr id="6" name="3.1.1 进程调度的功能"/>
          <p:cNvSpPr/>
          <p:nvPr/>
        </p:nvSpPr>
        <p:spPr>
          <a:xfrm>
            <a:off x="200025" y="68928"/>
            <a:ext cx="18979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400">
                <a:solidFill>
                  <a:schemeClr val="bg1">
                    <a:lumMod val="75000"/>
                  </a:schemeClr>
                </a:solidFill>
                <a:latin typeface="SimSun" charset="-122"/>
                <a:ea typeface="SimSun" charset="-122"/>
                <a:cs typeface="SimSun" charset="-122"/>
              </a:rPr>
              <a:t>3.1.1 进程调度的功能</a:t>
            </a: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39" name="简答：…"/>
          <p:cNvSpPr/>
          <p:nvPr/>
        </p:nvSpPr>
        <p:spPr>
          <a:xfrm>
            <a:off x="1270597" y="2937335"/>
            <a:ext cx="6819901"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简答：</a:t>
            </a:r>
          </a:p>
          <a:p>
            <a:pPr algn="l">
              <a:defRPr sz="4800">
                <a:latin typeface="Lantinghei SC Extralight"/>
                <a:ea typeface="Lantinghei SC Extralight"/>
                <a:cs typeface="Lantinghei SC Extralight"/>
                <a:sym typeface="Lantinghei SC Extralight"/>
              </a:defRPr>
            </a:pPr>
            <a:r>
              <a:t>进程调度的功能是什么？</a:t>
            </a:r>
          </a:p>
        </p:txBody>
      </p:sp>
      <p:sp>
        <p:nvSpPr>
          <p:cNvPr id="140"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41" name="第一节 进程调度的功能与时机"/>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进程调度的功能与时机</a:t>
            </a:r>
          </a:p>
        </p:txBody>
      </p:sp>
      <p:sp>
        <p:nvSpPr>
          <p:cNvPr id="142" name="按照某种策略和算法从就绪态进程中选择新进程运行。"/>
          <p:cNvSpPr/>
          <p:nvPr/>
        </p:nvSpPr>
        <p:spPr>
          <a:xfrm>
            <a:off x="1296045" y="5728799"/>
            <a:ext cx="147447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solidFill>
                  <a:schemeClr val="accent5"/>
                </a:solidFill>
                <a:latin typeface="Lantinghei SC Demibold"/>
                <a:ea typeface="Lantinghei SC Demibold"/>
                <a:cs typeface="Lantinghei SC Demibold"/>
                <a:sym typeface="Lantinghei SC Demibold"/>
              </a:defRPr>
            </a:lvl1pPr>
          </a:lstStyle>
          <a:p>
            <a:r>
              <a:t>按照某种策略和算法从就绪态进程中选择新进程运行。</a:t>
            </a:r>
          </a:p>
        </p:txBody>
      </p:sp>
      <p:sp>
        <p:nvSpPr>
          <p:cNvPr id="7" name="3.1.1 进程调度的功能"/>
          <p:cNvSpPr/>
          <p:nvPr/>
        </p:nvSpPr>
        <p:spPr>
          <a:xfrm>
            <a:off x="200025" y="68928"/>
            <a:ext cx="18979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400">
                <a:solidFill>
                  <a:schemeClr val="bg1">
                    <a:lumMod val="75000"/>
                  </a:schemeClr>
                </a:solidFill>
                <a:latin typeface="SimSun" charset="-122"/>
                <a:ea typeface="SimSun" charset="-122"/>
                <a:cs typeface="SimSun" charset="-122"/>
              </a:rPr>
              <a:t>3.1.1 进程调度的功能</a:t>
            </a: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45" name="进程调度的功能"/>
          <p:cNvSpPr/>
          <p:nvPr/>
        </p:nvSpPr>
        <p:spPr>
          <a:xfrm>
            <a:off x="579599" y="2087583"/>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进程调度的功能</a:t>
            </a:r>
          </a:p>
        </p:txBody>
      </p:sp>
      <p:sp>
        <p:nvSpPr>
          <p:cNvPr id="146" name="进程调度的功能与时机"/>
          <p:cNvSpPr/>
          <p:nvPr/>
        </p:nvSpPr>
        <p:spPr>
          <a:xfrm>
            <a:off x="517620" y="386964"/>
            <a:ext cx="6961905"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进程调度的功能与时机</a:t>
            </a:r>
          </a:p>
        </p:txBody>
      </p:sp>
      <p:sp>
        <p:nvSpPr>
          <p:cNvPr id="147" name="👉进程调度的功能由操作系统的进程调度程序完成"/>
          <p:cNvSpPr/>
          <p:nvPr/>
        </p:nvSpPr>
        <p:spPr>
          <a:xfrm>
            <a:off x="550264" y="4271744"/>
            <a:ext cx="140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dirty="0"/>
              <a:t>👉进程调度的功能由操作系统的</a:t>
            </a:r>
            <a:r>
              <a:rPr b="1" dirty="0">
                <a:latin typeface="Helvetica"/>
                <a:ea typeface="Helvetica"/>
                <a:cs typeface="Helvetica"/>
                <a:sym typeface="Helvetica"/>
              </a:rPr>
              <a:t>进程调度程序</a:t>
            </a:r>
            <a:r>
              <a:rPr dirty="0"/>
              <a:t>完成</a:t>
            </a:r>
          </a:p>
        </p:txBody>
      </p:sp>
      <p:sp>
        <p:nvSpPr>
          <p:cNvPr id="148" name="👉按照某种策略和算法从就绪态进程中为当前空闲的CPU选择在其上运行的新进程"/>
          <p:cNvSpPr/>
          <p:nvPr/>
        </p:nvSpPr>
        <p:spPr>
          <a:xfrm>
            <a:off x="669503" y="6803495"/>
            <a:ext cx="2304499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👉按照某种策略和算法</a:t>
            </a:r>
            <a:r>
              <a:rPr b="1">
                <a:latin typeface="Helvetica"/>
                <a:ea typeface="Helvetica"/>
                <a:cs typeface="Helvetica"/>
                <a:sym typeface="Helvetica"/>
              </a:rPr>
              <a:t>从就绪态进程中为当前空闲的CPU选择在其上运行的新进程</a:t>
            </a:r>
          </a:p>
        </p:txBody>
      </p:sp>
      <p:sp>
        <p:nvSpPr>
          <p:cNvPr id="149" name="🤔️谁来完成？"/>
          <p:cNvSpPr/>
          <p:nvPr/>
        </p:nvSpPr>
        <p:spPr>
          <a:xfrm>
            <a:off x="591498" y="3179663"/>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dirty="0"/>
              <a:t>🤔️谁来完成？</a:t>
            </a:r>
          </a:p>
        </p:txBody>
      </p:sp>
      <p:sp>
        <p:nvSpPr>
          <p:cNvPr id="150" name="🤔️具体做啥？"/>
          <p:cNvSpPr/>
          <p:nvPr/>
        </p:nvSpPr>
        <p:spPr>
          <a:xfrm>
            <a:off x="591498" y="5711414"/>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🤔️具体做啥？</a:t>
            </a:r>
          </a:p>
        </p:txBody>
      </p:sp>
      <p:sp>
        <p:nvSpPr>
          <p:cNvPr id="151" name="第一节 进程调度的功能与时机"/>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进程调度的功能与时机</a:t>
            </a:r>
          </a:p>
        </p:txBody>
      </p:sp>
      <p:sp>
        <p:nvSpPr>
          <p:cNvPr id="152" name="进程调度的时机"/>
          <p:cNvSpPr/>
          <p:nvPr/>
        </p:nvSpPr>
        <p:spPr>
          <a:xfrm>
            <a:off x="579599" y="8243166"/>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进程调度的时机</a:t>
            </a:r>
          </a:p>
        </p:txBody>
      </p:sp>
      <p:sp>
        <p:nvSpPr>
          <p:cNvPr id="153" name="🤔️啥时候需要进程调度？"/>
          <p:cNvSpPr/>
          <p:nvPr/>
        </p:nvSpPr>
        <p:spPr>
          <a:xfrm>
            <a:off x="658061" y="9335246"/>
            <a:ext cx="709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🤔️啥时候需要进程调度？</a:t>
            </a:r>
          </a:p>
        </p:txBody>
      </p:sp>
      <p:sp>
        <p:nvSpPr>
          <p:cNvPr id="154" name="A. 进程正常结束"/>
          <p:cNvSpPr/>
          <p:nvPr/>
        </p:nvSpPr>
        <p:spPr>
          <a:xfrm>
            <a:off x="9027239" y="8589833"/>
            <a:ext cx="470090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A. 进程正常结束</a:t>
            </a:r>
          </a:p>
        </p:txBody>
      </p:sp>
      <p:sp>
        <p:nvSpPr>
          <p:cNvPr id="155" name="B. 进程阻塞"/>
          <p:cNvSpPr/>
          <p:nvPr/>
        </p:nvSpPr>
        <p:spPr>
          <a:xfrm>
            <a:off x="14471511" y="8589833"/>
            <a:ext cx="343090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B. 进程阻塞</a:t>
            </a:r>
          </a:p>
        </p:txBody>
      </p:sp>
      <p:sp>
        <p:nvSpPr>
          <p:cNvPr id="156" name="C. 有更高优先级进程到来"/>
          <p:cNvSpPr/>
          <p:nvPr/>
        </p:nvSpPr>
        <p:spPr>
          <a:xfrm>
            <a:off x="8985980" y="9784657"/>
            <a:ext cx="727583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C. 有更高优先级进程到来</a:t>
            </a:r>
          </a:p>
        </p:txBody>
      </p:sp>
      <p:sp>
        <p:nvSpPr>
          <p:cNvPr id="157" name="D. 时间片用完"/>
          <p:cNvSpPr/>
          <p:nvPr/>
        </p:nvSpPr>
        <p:spPr>
          <a:xfrm>
            <a:off x="9021205" y="10979481"/>
            <a:ext cx="410083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D. 时间片用完</a:t>
            </a:r>
          </a:p>
        </p:txBody>
      </p:sp>
      <p:sp>
        <p:nvSpPr>
          <p:cNvPr id="158" name="E. 进程异常结束"/>
          <p:cNvSpPr/>
          <p:nvPr/>
        </p:nvSpPr>
        <p:spPr>
          <a:xfrm>
            <a:off x="14540657" y="10979481"/>
            <a:ext cx="466534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E. 进程异常结束</a:t>
            </a:r>
          </a:p>
        </p:txBody>
      </p:sp>
      <p:pic>
        <p:nvPicPr>
          <p:cNvPr id="160" name="屏幕快照 2019-03-05 下午6.11.12.png" descr="屏幕快照 2019-03-05 下午6.11.12.png"/>
          <p:cNvPicPr>
            <a:picLocks noChangeAspect="1"/>
          </p:cNvPicPr>
          <p:nvPr/>
        </p:nvPicPr>
        <p:blipFill>
          <a:blip r:embed="rId4">
            <a:extLst/>
          </a:blip>
          <a:stretch>
            <a:fillRect/>
          </a:stretch>
        </p:blipFill>
        <p:spPr>
          <a:xfrm>
            <a:off x="19373697" y="800395"/>
            <a:ext cx="4285550" cy="1031377"/>
          </a:xfrm>
          <a:prstGeom prst="rect">
            <a:avLst/>
          </a:prstGeom>
          <a:ln w="12700">
            <a:miter lim="400000"/>
          </a:ln>
        </p:spPr>
      </p:pic>
      <p:sp>
        <p:nvSpPr>
          <p:cNvPr id="19" name="3.1.1 进程调度的功能"/>
          <p:cNvSpPr/>
          <p:nvPr/>
        </p:nvSpPr>
        <p:spPr>
          <a:xfrm>
            <a:off x="91067" y="77507"/>
            <a:ext cx="2154436"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dirty="0" smtClean="0">
                <a:solidFill>
                  <a:schemeClr val="bg1">
                    <a:lumMod val="75000"/>
                  </a:schemeClr>
                </a:solidFill>
                <a:latin typeface="SimSun" charset="-122"/>
                <a:ea typeface="SimSun" charset="-122"/>
                <a:cs typeface="SimSun" charset="-122"/>
              </a:rPr>
              <a:t>3.1.</a:t>
            </a:r>
            <a:r>
              <a:rPr lang="en-US" altLang="zh-CN" sz="1600" dirty="0" smtClean="0">
                <a:solidFill>
                  <a:schemeClr val="bg1">
                    <a:lumMod val="75000"/>
                  </a:schemeClr>
                </a:solidFill>
                <a:latin typeface="SimSun" charset="-122"/>
                <a:ea typeface="SimSun" charset="-122"/>
                <a:cs typeface="SimSun" charset="-122"/>
              </a:rPr>
              <a:t>2</a:t>
            </a:r>
            <a:r>
              <a:rPr sz="1600" dirty="0" smtClean="0">
                <a:solidFill>
                  <a:schemeClr val="bg1">
                    <a:lumMod val="75000"/>
                  </a:schemeClr>
                </a:solidFill>
                <a:latin typeface="SimSun" charset="-122"/>
                <a:ea typeface="SimSun" charset="-122"/>
                <a:cs typeface="SimSun" charset="-122"/>
              </a:rPr>
              <a:t> 进程调度的</a:t>
            </a:r>
            <a:r>
              <a:rPr lang="zh-CN" altLang="en-US" sz="1600" dirty="0" smtClean="0">
                <a:solidFill>
                  <a:schemeClr val="bg1">
                    <a:lumMod val="75000"/>
                  </a:schemeClr>
                </a:solidFill>
                <a:latin typeface="SimSun" charset="-122"/>
                <a:ea typeface="SimSun" charset="-122"/>
                <a:cs typeface="SimSun" charset="-122"/>
              </a:rPr>
              <a:t>时机</a:t>
            </a:r>
            <a:endParaRPr sz="1600" dirty="0">
              <a:solidFill>
                <a:schemeClr val="bg1">
                  <a:lumMod val="75000"/>
                </a:schemeClr>
              </a:solidFill>
              <a:latin typeface="SimSun" charset="-122"/>
              <a:ea typeface="SimSun" charset="-122"/>
              <a:cs typeface="SimSun" charset="-122"/>
            </a:endParaRP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81</TotalTime>
  <Words>2828</Words>
  <Application>Microsoft Macintosh PowerPoint</Application>
  <PresentationFormat>自定义</PresentationFormat>
  <Paragraphs>1197</Paragraphs>
  <Slides>114</Slides>
  <Notes>31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114</vt:i4>
      </vt:variant>
    </vt:vector>
  </HeadingPairs>
  <TitlesOfParts>
    <vt:vector size="128" baseType="lpstr">
      <vt:lpstr>Apple Color Emoji</vt:lpstr>
      <vt:lpstr>Calibri</vt:lpstr>
      <vt:lpstr>Hannotate SC Bold</vt:lpstr>
      <vt:lpstr>Hannotate SC Regular</vt:lpstr>
      <vt:lpstr>Helvetica</vt:lpstr>
      <vt:lpstr>Helvetica Light</vt:lpstr>
      <vt:lpstr>Helvetica Neue</vt:lpstr>
      <vt:lpstr>Lantinghei SC Demibold</vt:lpstr>
      <vt:lpstr>Lantinghei SC Extralight</vt:lpstr>
      <vt:lpstr>SF Pro Display Regular</vt:lpstr>
      <vt:lpstr>SimSun</vt:lpstr>
      <vt:lpstr>华文细黑</vt:lpstr>
      <vt:lpstr>Arial</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Microsoft Office 用户</cp:lastModifiedBy>
  <cp:revision>12</cp:revision>
  <dcterms:modified xsi:type="dcterms:W3CDTF">2019-11-13T05:50:39Z</dcterms:modified>
</cp:coreProperties>
</file>